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Lst>
  <p:sldSz cy="6858000" cx="9144000"/>
  <p:notesSz cx="6858000" cy="9144000"/>
  <p:embeddedFontLst>
    <p:embeddedFont>
      <p:font typeface="Nunito"/>
      <p:regular r:id="rId58"/>
      <p:bold r:id="rId59"/>
      <p:italic r:id="rId60"/>
      <p:boldItalic r:id="rId61"/>
    </p:embeddedFont>
    <p:embeddedFont>
      <p:font typeface="Raleway Black"/>
      <p:bold r:id="rId62"/>
      <p:boldItalic r:id="rId63"/>
    </p:embeddedFont>
    <p:embeddedFont>
      <p:font typeface="DM Sans"/>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10628ED-1B78-47A9-BA26-B692B9F0C222}">
  <a:tblStyle styleId="{E10628ED-1B78-47A9-BA26-B692B9F0C22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alewayBlack-bold.fntdata"/><Relationship Id="rId61" Type="http://schemas.openxmlformats.org/officeDocument/2006/relationships/font" Target="fonts/Nunito-boldItalic.fntdata"/><Relationship Id="rId20" Type="http://schemas.openxmlformats.org/officeDocument/2006/relationships/slide" Target="slides/slide15.xml"/><Relationship Id="rId64" Type="http://schemas.openxmlformats.org/officeDocument/2006/relationships/font" Target="fonts/DMSans-regular.fntdata"/><Relationship Id="rId63" Type="http://schemas.openxmlformats.org/officeDocument/2006/relationships/font" Target="fonts/RalewayBlack-boldItalic.fntdata"/><Relationship Id="rId22" Type="http://schemas.openxmlformats.org/officeDocument/2006/relationships/slide" Target="slides/slide17.xml"/><Relationship Id="rId66" Type="http://schemas.openxmlformats.org/officeDocument/2006/relationships/font" Target="fonts/DMSans-italic.fntdata"/><Relationship Id="rId21" Type="http://schemas.openxmlformats.org/officeDocument/2006/relationships/slide" Target="slides/slide16.xml"/><Relationship Id="rId65" Type="http://schemas.openxmlformats.org/officeDocument/2006/relationships/font" Target="fonts/DMSans-bold.fntdata"/><Relationship Id="rId24" Type="http://schemas.openxmlformats.org/officeDocument/2006/relationships/slide" Target="slides/slide19.xml"/><Relationship Id="rId23" Type="http://schemas.openxmlformats.org/officeDocument/2006/relationships/slide" Target="slides/slide18.xml"/><Relationship Id="rId67" Type="http://schemas.openxmlformats.org/officeDocument/2006/relationships/font" Target="fonts/DMSans-boldItalic.fntdata"/><Relationship Id="rId60" Type="http://schemas.openxmlformats.org/officeDocument/2006/relationships/font" Target="fonts/Nunito-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Nunito-bold.fntdata"/><Relationship Id="rId14" Type="http://schemas.openxmlformats.org/officeDocument/2006/relationships/slide" Target="slides/slide9.xml"/><Relationship Id="rId58" Type="http://schemas.openxmlformats.org/officeDocument/2006/relationships/font" Target="fonts/Nunito-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b1d95c2a73_0_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b1d95c2a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bb2a119011_8_141: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bb2a119011_8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bb2a119011_5_1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bb2a119011_5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bb2a119011_8_116: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bb2a119011_8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bb2a119011_6_39: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bb2a119011_6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bb2a119011_5_321: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bb2a119011_5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bb2a119011_6_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bb2a119011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bb2a119011_6_9: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bb2a119011_6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69cc221fb0_1_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69cc221fb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bb2a119011_5_5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bb2a119011_5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bb2a119011_8_57: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bb2a119011_8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bb2a119011_0_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bb2a1190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bb63891005_3_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bb6389100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69cc221fb0_4_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69cc221fb0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bb2a119011_6_19: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bb2a119011_6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bb63891005_3_1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bb63891005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bb2a119011_6_2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bb2a119011_6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bb63891005_3_2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bb63891005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bb63891005_3_3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bb63891005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bb2a119011_6_3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bb2a119011_6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bb63891005_3_46: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bb63891005_3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bb2a119011_1_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bb2a11901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bb2a119011_0_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bb2a11901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bb2a119011_1_147: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bb2a119011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bb2a119011_1_84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bb2a119011_1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bb2a119011_1_96: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bb2a119011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bb2a119011_1_31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bb2a119011_1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bb2a119011_1_17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bb2a119011_1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bb2a119011_1_12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bb2a119011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bb2a119011_1_181: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bb2a119011_1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bb2a119011_1_26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bb2a119011_1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bb2a119011_1_23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2bb2a119011_1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bb2a119011_1_5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2bb2a119011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bb2a119011_0_1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bb2a11901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bb2a119011_1_36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bb2a119011_1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bb2a119011_1_37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2bb2a119011_1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bb2a119011_1_6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2bb2a119011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bb2a119011_1_79: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2bb2a119011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2bb2a119011_1_87: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2bb2a119011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bb2a119011_1_55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2bb2a119011_1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2bb2a119011_1_7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2bb2a119011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2bb2a119011_0_3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2bb2a11901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bb2a119011_0_41: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2bb2a11901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2bb2a119011_0_5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2bb2a11901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bb2a119011_0_1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bb2a11901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2bb2a119011_0_47: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2bb2a11901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2bb2a119011_0_3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2bb2a11901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2bac76a5da9_2_17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2bac76a5da9_2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bb2a119011_0_16: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bb2a11901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bb2a119011_0_2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bb2a11901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bb2a119011_0_2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bb2a11901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bb2a119011_5_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bb2a119011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 Id="rId4"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4.png"/><Relationship Id="rId10" Type="http://schemas.openxmlformats.org/officeDocument/2006/relationships/hyperlink" Target="http://bit.ly/2TtBDfr" TargetMode="External"/><Relationship Id="rId9" Type="http://schemas.openxmlformats.org/officeDocument/2006/relationships/hyperlink" Target="http://bit.ly/2TyoMsr" TargetMode="External"/><Relationship Id="rId5" Type="http://schemas.openxmlformats.org/officeDocument/2006/relationships/image" Target="../media/image3.png"/><Relationship Id="rId6" Type="http://schemas.openxmlformats.org/officeDocument/2006/relationships/image" Target="../media/image8.png"/><Relationship Id="rId7" Type="http://schemas.openxmlformats.org/officeDocument/2006/relationships/image" Target="../media/image10.png"/><Relationship Id="rId8" Type="http://schemas.openxmlformats.org/officeDocument/2006/relationships/hyperlink" Target="https://bit.ly/3A1uf1Q"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1787867"/>
            <a:ext cx="4785300" cy="28944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13225" y="4841633"/>
            <a:ext cx="4785300" cy="618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11" name="Google Shape;11;p2"/>
          <p:cNvGrpSpPr/>
          <p:nvPr/>
        </p:nvGrpSpPr>
        <p:grpSpPr>
          <a:xfrm>
            <a:off x="-1" y="-301842"/>
            <a:ext cx="9144009" cy="7259388"/>
            <a:chOff x="-1" y="-226387"/>
            <a:chExt cx="9144009" cy="5444677"/>
          </a:xfrm>
        </p:grpSpPr>
        <p:grpSp>
          <p:nvGrpSpPr>
            <p:cNvPr id="12" name="Google Shape;12;p2"/>
            <p:cNvGrpSpPr/>
            <p:nvPr/>
          </p:nvGrpSpPr>
          <p:grpSpPr>
            <a:xfrm flipH="1">
              <a:off x="6875920" y="4497638"/>
              <a:ext cx="2268087" cy="720651"/>
              <a:chOff x="6866520" y="8909681"/>
              <a:chExt cx="2268087" cy="720651"/>
            </a:xfrm>
          </p:grpSpPr>
          <p:pic>
            <p:nvPicPr>
              <p:cNvPr id="13" name="Google Shape;13;p2"/>
              <p:cNvPicPr preferRelativeResize="0"/>
              <p:nvPr/>
            </p:nvPicPr>
            <p:blipFill rotWithShape="1">
              <a:blip r:embed="rId2">
                <a:alphaModFix/>
              </a:blip>
              <a:srcRect b="5411" l="7618" r="6969" t="6884"/>
              <a:stretch/>
            </p:blipFill>
            <p:spPr>
              <a:xfrm rot="-5400000">
                <a:off x="6871608" y="8904593"/>
                <a:ext cx="713250" cy="723425"/>
              </a:xfrm>
              <a:prstGeom prst="rect">
                <a:avLst/>
              </a:prstGeom>
              <a:noFill/>
              <a:ln>
                <a:noFill/>
              </a:ln>
            </p:spPr>
          </p:pic>
          <p:pic>
            <p:nvPicPr>
              <p:cNvPr id="14" name="Google Shape;14;p2"/>
              <p:cNvPicPr preferRelativeResize="0"/>
              <p:nvPr/>
            </p:nvPicPr>
            <p:blipFill rotWithShape="1">
              <a:blip r:embed="rId3">
                <a:alphaModFix/>
              </a:blip>
              <a:srcRect b="0" l="10151" r="7981" t="6603"/>
              <a:stretch/>
            </p:blipFill>
            <p:spPr>
              <a:xfrm flipH="1" rot="-5400000">
                <a:off x="8001946" y="8497670"/>
                <a:ext cx="720651" cy="1544672"/>
              </a:xfrm>
              <a:prstGeom prst="rect">
                <a:avLst/>
              </a:prstGeom>
              <a:noFill/>
              <a:ln>
                <a:noFill/>
              </a:ln>
            </p:spPr>
          </p:pic>
        </p:grpSp>
        <p:grpSp>
          <p:nvGrpSpPr>
            <p:cNvPr id="15" name="Google Shape;15;p2"/>
            <p:cNvGrpSpPr/>
            <p:nvPr/>
          </p:nvGrpSpPr>
          <p:grpSpPr>
            <a:xfrm>
              <a:off x="-1" y="-226387"/>
              <a:ext cx="2779895" cy="869564"/>
              <a:chOff x="-1" y="-226387"/>
              <a:chExt cx="2779895" cy="869564"/>
            </a:xfrm>
          </p:grpSpPr>
          <p:pic>
            <p:nvPicPr>
              <p:cNvPr id="16" name="Google Shape;16;p2"/>
              <p:cNvPicPr preferRelativeResize="0"/>
              <p:nvPr/>
            </p:nvPicPr>
            <p:blipFill rotWithShape="1">
              <a:blip r:embed="rId4">
                <a:alphaModFix/>
              </a:blip>
              <a:srcRect b="6876" l="7047" r="7210" t="8117"/>
              <a:stretch/>
            </p:blipFill>
            <p:spPr>
              <a:xfrm flipH="1" rot="-5400000">
                <a:off x="2067470" y="-148453"/>
                <a:ext cx="711146" cy="713702"/>
              </a:xfrm>
              <a:prstGeom prst="rect">
                <a:avLst/>
              </a:prstGeom>
              <a:noFill/>
              <a:ln>
                <a:noFill/>
              </a:ln>
            </p:spPr>
          </p:pic>
          <p:pic>
            <p:nvPicPr>
              <p:cNvPr id="17" name="Google Shape;17;p2"/>
              <p:cNvPicPr preferRelativeResize="0"/>
              <p:nvPr/>
            </p:nvPicPr>
            <p:blipFill rotWithShape="1">
              <a:blip r:embed="rId5">
                <a:alphaModFix/>
              </a:blip>
              <a:srcRect b="6287" l="11205" r="9767" t="6269"/>
              <a:stretch/>
            </p:blipFill>
            <p:spPr>
              <a:xfrm rot="-5400000">
                <a:off x="355513" y="-503725"/>
                <a:ext cx="713225" cy="1424252"/>
              </a:xfrm>
              <a:prstGeom prst="rect">
                <a:avLst/>
              </a:prstGeom>
              <a:noFill/>
              <a:ln>
                <a:noFill/>
              </a:ln>
            </p:spPr>
          </p:pic>
          <p:pic>
            <p:nvPicPr>
              <p:cNvPr id="18" name="Google Shape;18;p2"/>
              <p:cNvPicPr preferRelativeResize="0"/>
              <p:nvPr/>
            </p:nvPicPr>
            <p:blipFill>
              <a:blip r:embed="rId6">
                <a:alphaModFix/>
              </a:blip>
              <a:stretch>
                <a:fillRect/>
              </a:stretch>
            </p:blipFill>
            <p:spPr>
              <a:xfrm>
                <a:off x="1316137" y="-226387"/>
                <a:ext cx="797100" cy="869564"/>
              </a:xfrm>
              <a:prstGeom prst="rect">
                <a:avLst/>
              </a:prstGeom>
              <a:noFill/>
              <a:ln>
                <a:noFill/>
              </a:ln>
            </p:spPr>
          </p:pic>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6" name="Shape 66"/>
        <p:cNvGrpSpPr/>
        <p:nvPr/>
      </p:nvGrpSpPr>
      <p:grpSpPr>
        <a:xfrm>
          <a:off x="0" y="0"/>
          <a:ext cx="0" cy="0"/>
          <a:chOff x="0" y="0"/>
          <a:chExt cx="0" cy="0"/>
        </a:xfrm>
      </p:grpSpPr>
      <p:sp>
        <p:nvSpPr>
          <p:cNvPr id="67" name="Google Shape;67;p11"/>
          <p:cNvSpPr txBox="1"/>
          <p:nvPr>
            <p:ph hasCustomPrompt="1" type="title"/>
          </p:nvPr>
        </p:nvSpPr>
        <p:spPr>
          <a:xfrm>
            <a:off x="1825200" y="2043400"/>
            <a:ext cx="5493600" cy="2155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grpSp>
        <p:nvGrpSpPr>
          <p:cNvPr id="68" name="Google Shape;68;p11"/>
          <p:cNvGrpSpPr/>
          <p:nvPr/>
        </p:nvGrpSpPr>
        <p:grpSpPr>
          <a:xfrm rot="10800000">
            <a:off x="-18650" y="-112650"/>
            <a:ext cx="1463757" cy="869564"/>
            <a:chOff x="-18650" y="-226387"/>
            <a:chExt cx="1463757" cy="869564"/>
          </a:xfrm>
        </p:grpSpPr>
        <p:pic>
          <p:nvPicPr>
            <p:cNvPr id="69" name="Google Shape;69;p11"/>
            <p:cNvPicPr preferRelativeResize="0"/>
            <p:nvPr/>
          </p:nvPicPr>
          <p:blipFill rotWithShape="1">
            <a:blip r:embed="rId2">
              <a:alphaModFix/>
            </a:blip>
            <a:srcRect b="6876" l="7047" r="7210" t="8117"/>
            <a:stretch/>
          </p:blipFill>
          <p:spPr>
            <a:xfrm flipH="1" rot="-5400000">
              <a:off x="732682" y="-148453"/>
              <a:ext cx="711146" cy="713702"/>
            </a:xfrm>
            <a:prstGeom prst="rect">
              <a:avLst/>
            </a:prstGeom>
            <a:noFill/>
            <a:ln>
              <a:noFill/>
            </a:ln>
          </p:spPr>
        </p:pic>
        <p:pic>
          <p:nvPicPr>
            <p:cNvPr id="70" name="Google Shape;70;p11"/>
            <p:cNvPicPr preferRelativeResize="0"/>
            <p:nvPr/>
          </p:nvPicPr>
          <p:blipFill>
            <a:blip r:embed="rId3">
              <a:alphaModFix/>
            </a:blip>
            <a:stretch>
              <a:fillRect/>
            </a:stretch>
          </p:blipFill>
          <p:spPr>
            <a:xfrm>
              <a:off x="-18650" y="-226387"/>
              <a:ext cx="797100" cy="869564"/>
            </a:xfrm>
            <a:prstGeom prst="rect">
              <a:avLst/>
            </a:prstGeom>
            <a:noFill/>
            <a:ln>
              <a:noFill/>
            </a:ln>
          </p:spPr>
        </p:pic>
      </p:grpSp>
      <p:sp>
        <p:nvSpPr>
          <p:cNvPr id="71" name="Google Shape;71;p11"/>
          <p:cNvSpPr txBox="1"/>
          <p:nvPr>
            <p:ph idx="1" type="subTitle"/>
          </p:nvPr>
        </p:nvSpPr>
        <p:spPr>
          <a:xfrm>
            <a:off x="2549400" y="4199000"/>
            <a:ext cx="4045200" cy="61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72"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73" name="Shape 73"/>
        <p:cNvGrpSpPr/>
        <p:nvPr/>
      </p:nvGrpSpPr>
      <p:grpSpPr>
        <a:xfrm>
          <a:off x="0" y="0"/>
          <a:ext cx="0" cy="0"/>
          <a:chOff x="0" y="0"/>
          <a:chExt cx="0" cy="0"/>
        </a:xfrm>
      </p:grpSpPr>
      <p:sp>
        <p:nvSpPr>
          <p:cNvPr id="74" name="Google Shape;74;p13"/>
          <p:cNvSpPr txBox="1"/>
          <p:nvPr>
            <p:ph type="title"/>
          </p:nvPr>
        </p:nvSpPr>
        <p:spPr>
          <a:xfrm>
            <a:off x="713225" y="593367"/>
            <a:ext cx="7717500" cy="76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5" name="Google Shape;75;p13"/>
          <p:cNvSpPr txBox="1"/>
          <p:nvPr>
            <p:ph hasCustomPrompt="1" idx="2" type="title"/>
          </p:nvPr>
        </p:nvSpPr>
        <p:spPr>
          <a:xfrm>
            <a:off x="1705350" y="1598667"/>
            <a:ext cx="835500" cy="7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 name="Google Shape;76;p13"/>
          <p:cNvSpPr txBox="1"/>
          <p:nvPr>
            <p:ph idx="1" type="subTitle"/>
          </p:nvPr>
        </p:nvSpPr>
        <p:spPr>
          <a:xfrm>
            <a:off x="995850" y="2260667"/>
            <a:ext cx="2254500" cy="6603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SzPts val="2200"/>
              <a:buFont typeface="Catamaran SemiBold"/>
              <a:buNone/>
              <a:defRPr b="1" sz="2200">
                <a:latin typeface="DM Sans"/>
                <a:ea typeface="DM Sans"/>
                <a:cs typeface="DM Sans"/>
                <a:sym typeface="DM Sans"/>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77" name="Google Shape;77;p13"/>
          <p:cNvSpPr txBox="1"/>
          <p:nvPr>
            <p:ph idx="3" type="subTitle"/>
          </p:nvPr>
        </p:nvSpPr>
        <p:spPr>
          <a:xfrm>
            <a:off x="995850" y="2819463"/>
            <a:ext cx="2254500" cy="82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8" name="Google Shape;78;p13"/>
          <p:cNvSpPr txBox="1"/>
          <p:nvPr>
            <p:ph hasCustomPrompt="1" idx="4" type="title"/>
          </p:nvPr>
        </p:nvSpPr>
        <p:spPr>
          <a:xfrm>
            <a:off x="4154250" y="1598667"/>
            <a:ext cx="835500" cy="7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 name="Google Shape;79;p13"/>
          <p:cNvSpPr txBox="1"/>
          <p:nvPr>
            <p:ph idx="5" type="subTitle"/>
          </p:nvPr>
        </p:nvSpPr>
        <p:spPr>
          <a:xfrm>
            <a:off x="3444750" y="2260667"/>
            <a:ext cx="2254500" cy="6603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SzPts val="2200"/>
              <a:buFont typeface="Catamaran SemiBold"/>
              <a:buNone/>
              <a:defRPr b="1" sz="2200">
                <a:latin typeface="DM Sans"/>
                <a:ea typeface="DM Sans"/>
                <a:cs typeface="DM Sans"/>
                <a:sym typeface="DM Sans"/>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80" name="Google Shape;80;p13"/>
          <p:cNvSpPr txBox="1"/>
          <p:nvPr>
            <p:ph idx="6" type="subTitle"/>
          </p:nvPr>
        </p:nvSpPr>
        <p:spPr>
          <a:xfrm>
            <a:off x="3444750" y="2819463"/>
            <a:ext cx="2254500" cy="82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1" name="Google Shape;81;p13"/>
          <p:cNvSpPr txBox="1"/>
          <p:nvPr>
            <p:ph hasCustomPrompt="1" idx="7" type="title"/>
          </p:nvPr>
        </p:nvSpPr>
        <p:spPr>
          <a:xfrm>
            <a:off x="6603150" y="1598667"/>
            <a:ext cx="835500" cy="7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p:nvPr>
            <p:ph idx="8" type="subTitle"/>
          </p:nvPr>
        </p:nvSpPr>
        <p:spPr>
          <a:xfrm>
            <a:off x="5893650" y="2260667"/>
            <a:ext cx="2254500" cy="6603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SzPts val="2200"/>
              <a:buFont typeface="Catamaran SemiBold"/>
              <a:buNone/>
              <a:defRPr b="1" sz="2200">
                <a:latin typeface="DM Sans"/>
                <a:ea typeface="DM Sans"/>
                <a:cs typeface="DM Sans"/>
                <a:sym typeface="DM Sans"/>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83" name="Google Shape;83;p13"/>
          <p:cNvSpPr txBox="1"/>
          <p:nvPr>
            <p:ph idx="9" type="subTitle"/>
          </p:nvPr>
        </p:nvSpPr>
        <p:spPr>
          <a:xfrm>
            <a:off x="5893650" y="2819463"/>
            <a:ext cx="2254500" cy="82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4" name="Google Shape;84;p13"/>
          <p:cNvSpPr txBox="1"/>
          <p:nvPr>
            <p:ph hasCustomPrompt="1" idx="13" type="title"/>
          </p:nvPr>
        </p:nvSpPr>
        <p:spPr>
          <a:xfrm>
            <a:off x="1705350" y="3992337"/>
            <a:ext cx="835500" cy="7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p:nvPr>
            <p:ph idx="14" type="subTitle"/>
          </p:nvPr>
        </p:nvSpPr>
        <p:spPr>
          <a:xfrm>
            <a:off x="995850" y="4654337"/>
            <a:ext cx="2254500" cy="6603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SzPts val="2200"/>
              <a:buFont typeface="Catamaran SemiBold"/>
              <a:buNone/>
              <a:defRPr b="1" sz="2200">
                <a:latin typeface="DM Sans"/>
                <a:ea typeface="DM Sans"/>
                <a:cs typeface="DM Sans"/>
                <a:sym typeface="DM Sans"/>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86" name="Google Shape;86;p13"/>
          <p:cNvSpPr txBox="1"/>
          <p:nvPr>
            <p:ph idx="15" type="subTitle"/>
          </p:nvPr>
        </p:nvSpPr>
        <p:spPr>
          <a:xfrm>
            <a:off x="995850" y="5213267"/>
            <a:ext cx="2254500" cy="82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7" name="Google Shape;87;p13"/>
          <p:cNvSpPr txBox="1"/>
          <p:nvPr>
            <p:ph hasCustomPrompt="1" idx="16" type="title"/>
          </p:nvPr>
        </p:nvSpPr>
        <p:spPr>
          <a:xfrm>
            <a:off x="4154250" y="3992337"/>
            <a:ext cx="835500" cy="7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p:nvPr>
            <p:ph idx="17" type="subTitle"/>
          </p:nvPr>
        </p:nvSpPr>
        <p:spPr>
          <a:xfrm>
            <a:off x="3444750" y="4654337"/>
            <a:ext cx="2254500" cy="6603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SzPts val="2200"/>
              <a:buFont typeface="Catamaran SemiBold"/>
              <a:buNone/>
              <a:defRPr b="1" sz="2200">
                <a:latin typeface="DM Sans"/>
                <a:ea typeface="DM Sans"/>
                <a:cs typeface="DM Sans"/>
                <a:sym typeface="DM Sans"/>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89" name="Google Shape;89;p13"/>
          <p:cNvSpPr txBox="1"/>
          <p:nvPr>
            <p:ph idx="18" type="subTitle"/>
          </p:nvPr>
        </p:nvSpPr>
        <p:spPr>
          <a:xfrm>
            <a:off x="3444750" y="5213267"/>
            <a:ext cx="2254500" cy="82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0" name="Google Shape;90;p13"/>
          <p:cNvSpPr txBox="1"/>
          <p:nvPr>
            <p:ph hasCustomPrompt="1" idx="19" type="title"/>
          </p:nvPr>
        </p:nvSpPr>
        <p:spPr>
          <a:xfrm>
            <a:off x="6603150" y="3992337"/>
            <a:ext cx="835500" cy="7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 name="Google Shape;91;p13"/>
          <p:cNvSpPr txBox="1"/>
          <p:nvPr>
            <p:ph idx="20" type="subTitle"/>
          </p:nvPr>
        </p:nvSpPr>
        <p:spPr>
          <a:xfrm>
            <a:off x="5893650" y="4654337"/>
            <a:ext cx="2254500" cy="6603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SzPts val="2200"/>
              <a:buFont typeface="Catamaran SemiBold"/>
              <a:buNone/>
              <a:defRPr b="1" sz="2200">
                <a:latin typeface="DM Sans"/>
                <a:ea typeface="DM Sans"/>
                <a:cs typeface="DM Sans"/>
                <a:sym typeface="DM Sans"/>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92" name="Google Shape;92;p13"/>
          <p:cNvSpPr txBox="1"/>
          <p:nvPr>
            <p:ph idx="21" type="subTitle"/>
          </p:nvPr>
        </p:nvSpPr>
        <p:spPr>
          <a:xfrm>
            <a:off x="5893650" y="5213267"/>
            <a:ext cx="2254500" cy="82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grpSp>
        <p:nvGrpSpPr>
          <p:cNvPr id="93" name="Google Shape;93;p13"/>
          <p:cNvGrpSpPr/>
          <p:nvPr/>
        </p:nvGrpSpPr>
        <p:grpSpPr>
          <a:xfrm>
            <a:off x="-3000" y="0"/>
            <a:ext cx="713250" cy="2943627"/>
            <a:chOff x="-3000" y="0"/>
            <a:chExt cx="713250" cy="2207775"/>
          </a:xfrm>
        </p:grpSpPr>
        <p:pic>
          <p:nvPicPr>
            <p:cNvPr id="94" name="Google Shape;94;p13"/>
            <p:cNvPicPr preferRelativeResize="0"/>
            <p:nvPr/>
          </p:nvPicPr>
          <p:blipFill rotWithShape="1">
            <a:blip r:embed="rId2">
              <a:alphaModFix/>
            </a:blip>
            <a:srcRect b="5679" l="12379" r="11342" t="6261"/>
            <a:stretch/>
          </p:blipFill>
          <p:spPr>
            <a:xfrm flipH="1">
              <a:off x="-3000" y="795365"/>
              <a:ext cx="713250" cy="1412411"/>
            </a:xfrm>
            <a:prstGeom prst="rect">
              <a:avLst/>
            </a:prstGeom>
            <a:noFill/>
            <a:ln>
              <a:noFill/>
            </a:ln>
          </p:spPr>
        </p:pic>
        <p:pic>
          <p:nvPicPr>
            <p:cNvPr id="95" name="Google Shape;95;p13"/>
            <p:cNvPicPr preferRelativeResize="0"/>
            <p:nvPr/>
          </p:nvPicPr>
          <p:blipFill rotWithShape="1">
            <a:blip r:embed="rId3">
              <a:alphaModFix/>
            </a:blip>
            <a:srcRect b="7533" l="4333" r="6491" t="10135"/>
            <a:stretch/>
          </p:blipFill>
          <p:spPr>
            <a:xfrm flipH="1">
              <a:off x="-3000" y="0"/>
              <a:ext cx="713250" cy="719184"/>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8">
    <p:spTree>
      <p:nvGrpSpPr>
        <p:cNvPr id="96" name="Shape 96"/>
        <p:cNvGrpSpPr/>
        <p:nvPr/>
      </p:nvGrpSpPr>
      <p:grpSpPr>
        <a:xfrm>
          <a:off x="0" y="0"/>
          <a:ext cx="0" cy="0"/>
          <a:chOff x="0" y="0"/>
          <a:chExt cx="0" cy="0"/>
        </a:xfrm>
      </p:grpSpPr>
      <p:sp>
        <p:nvSpPr>
          <p:cNvPr id="97" name="Google Shape;97;p14"/>
          <p:cNvSpPr txBox="1"/>
          <p:nvPr>
            <p:ph type="title"/>
          </p:nvPr>
        </p:nvSpPr>
        <p:spPr>
          <a:xfrm>
            <a:off x="713225" y="593367"/>
            <a:ext cx="7717500" cy="763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8" name="Google Shape;98;p14"/>
          <p:cNvSpPr txBox="1"/>
          <p:nvPr>
            <p:ph idx="1" type="body"/>
          </p:nvPr>
        </p:nvSpPr>
        <p:spPr>
          <a:xfrm>
            <a:off x="713225" y="1536633"/>
            <a:ext cx="7717500" cy="4608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grpSp>
        <p:nvGrpSpPr>
          <p:cNvPr id="99" name="Google Shape;99;p14"/>
          <p:cNvGrpSpPr/>
          <p:nvPr/>
        </p:nvGrpSpPr>
        <p:grpSpPr>
          <a:xfrm flipH="1">
            <a:off x="6875920" y="5996554"/>
            <a:ext cx="2268087" cy="960844"/>
            <a:chOff x="6866520" y="8909681"/>
            <a:chExt cx="2268087" cy="720651"/>
          </a:xfrm>
        </p:grpSpPr>
        <p:pic>
          <p:nvPicPr>
            <p:cNvPr id="100" name="Google Shape;100;p14"/>
            <p:cNvPicPr preferRelativeResize="0"/>
            <p:nvPr/>
          </p:nvPicPr>
          <p:blipFill rotWithShape="1">
            <a:blip r:embed="rId2">
              <a:alphaModFix/>
            </a:blip>
            <a:srcRect b="5411" l="7618" r="6969" t="6884"/>
            <a:stretch/>
          </p:blipFill>
          <p:spPr>
            <a:xfrm rot="-5400000">
              <a:off x="6871608" y="8904593"/>
              <a:ext cx="713250" cy="723425"/>
            </a:xfrm>
            <a:prstGeom prst="rect">
              <a:avLst/>
            </a:prstGeom>
            <a:noFill/>
            <a:ln>
              <a:noFill/>
            </a:ln>
          </p:spPr>
        </p:pic>
        <p:pic>
          <p:nvPicPr>
            <p:cNvPr id="101" name="Google Shape;101;p14"/>
            <p:cNvPicPr preferRelativeResize="0"/>
            <p:nvPr/>
          </p:nvPicPr>
          <p:blipFill rotWithShape="1">
            <a:blip r:embed="rId3">
              <a:alphaModFix/>
            </a:blip>
            <a:srcRect b="0" l="10151" r="7981" t="6603"/>
            <a:stretch/>
          </p:blipFill>
          <p:spPr>
            <a:xfrm flipH="1" rot="-5400000">
              <a:off x="8001946" y="8497670"/>
              <a:ext cx="720651" cy="1544672"/>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102" name="Shape 102"/>
        <p:cNvGrpSpPr/>
        <p:nvPr/>
      </p:nvGrpSpPr>
      <p:grpSpPr>
        <a:xfrm>
          <a:off x="0" y="0"/>
          <a:ext cx="0" cy="0"/>
          <a:chOff x="0" y="0"/>
          <a:chExt cx="0" cy="0"/>
        </a:xfrm>
      </p:grpSpPr>
      <p:sp>
        <p:nvSpPr>
          <p:cNvPr id="103" name="Google Shape;103;p15"/>
          <p:cNvSpPr txBox="1"/>
          <p:nvPr>
            <p:ph type="title"/>
          </p:nvPr>
        </p:nvSpPr>
        <p:spPr>
          <a:xfrm>
            <a:off x="713225" y="593367"/>
            <a:ext cx="7717500" cy="76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04" name="Google Shape;104;p15"/>
          <p:cNvGrpSpPr/>
          <p:nvPr/>
        </p:nvGrpSpPr>
        <p:grpSpPr>
          <a:xfrm>
            <a:off x="1" y="0"/>
            <a:ext cx="9146200" cy="6884195"/>
            <a:chOff x="1" y="0"/>
            <a:chExt cx="9146200" cy="5163275"/>
          </a:xfrm>
        </p:grpSpPr>
        <p:pic>
          <p:nvPicPr>
            <p:cNvPr id="105" name="Google Shape;105;p15"/>
            <p:cNvPicPr preferRelativeResize="0"/>
            <p:nvPr/>
          </p:nvPicPr>
          <p:blipFill rotWithShape="1">
            <a:blip r:embed="rId2">
              <a:alphaModFix/>
            </a:blip>
            <a:srcRect b="6874" l="6912" r="7213" t="7830"/>
            <a:stretch/>
          </p:blipFill>
          <p:spPr>
            <a:xfrm>
              <a:off x="8430775" y="0"/>
              <a:ext cx="715425" cy="719275"/>
            </a:xfrm>
            <a:prstGeom prst="rect">
              <a:avLst/>
            </a:prstGeom>
            <a:noFill/>
            <a:ln>
              <a:noFill/>
            </a:ln>
          </p:spPr>
        </p:pic>
        <p:pic>
          <p:nvPicPr>
            <p:cNvPr id="106" name="Google Shape;106;p15"/>
            <p:cNvPicPr preferRelativeResize="0"/>
            <p:nvPr/>
          </p:nvPicPr>
          <p:blipFill rotWithShape="1">
            <a:blip r:embed="rId3">
              <a:alphaModFix/>
            </a:blip>
            <a:srcRect b="4853" l="10802" r="6858" t="7687"/>
            <a:stretch/>
          </p:blipFill>
          <p:spPr>
            <a:xfrm flipH="1">
              <a:off x="8431862" y="795476"/>
              <a:ext cx="713250" cy="715747"/>
            </a:xfrm>
            <a:prstGeom prst="rect">
              <a:avLst/>
            </a:prstGeom>
            <a:noFill/>
            <a:ln>
              <a:noFill/>
            </a:ln>
          </p:spPr>
        </p:pic>
        <p:pic>
          <p:nvPicPr>
            <p:cNvPr id="107" name="Google Shape;107;p15"/>
            <p:cNvPicPr preferRelativeResize="0"/>
            <p:nvPr/>
          </p:nvPicPr>
          <p:blipFill rotWithShape="1">
            <a:blip r:embed="rId4">
              <a:alphaModFix/>
            </a:blip>
            <a:srcRect b="5274" l="9086" r="8459" t="6674"/>
            <a:stretch/>
          </p:blipFill>
          <p:spPr>
            <a:xfrm flipH="1">
              <a:off x="1" y="3786413"/>
              <a:ext cx="713250" cy="1376863"/>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
    <p:spTree>
      <p:nvGrpSpPr>
        <p:cNvPr id="108" name="Shape 108"/>
        <p:cNvGrpSpPr/>
        <p:nvPr/>
      </p:nvGrpSpPr>
      <p:grpSpPr>
        <a:xfrm>
          <a:off x="0" y="0"/>
          <a:ext cx="0" cy="0"/>
          <a:chOff x="0" y="0"/>
          <a:chExt cx="0" cy="0"/>
        </a:xfrm>
      </p:grpSpPr>
      <p:sp>
        <p:nvSpPr>
          <p:cNvPr id="109" name="Google Shape;109;p16"/>
          <p:cNvSpPr txBox="1"/>
          <p:nvPr>
            <p:ph type="title"/>
          </p:nvPr>
        </p:nvSpPr>
        <p:spPr>
          <a:xfrm>
            <a:off x="713225" y="593367"/>
            <a:ext cx="7717500" cy="76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10" name="Google Shape;110;p16"/>
          <p:cNvGrpSpPr/>
          <p:nvPr/>
        </p:nvGrpSpPr>
        <p:grpSpPr>
          <a:xfrm>
            <a:off x="1" y="4104999"/>
            <a:ext cx="713252" cy="2752830"/>
            <a:chOff x="1" y="3078827"/>
            <a:chExt cx="713252" cy="2064674"/>
          </a:xfrm>
        </p:grpSpPr>
        <p:pic>
          <p:nvPicPr>
            <p:cNvPr id="111" name="Google Shape;111;p16"/>
            <p:cNvPicPr preferRelativeResize="0"/>
            <p:nvPr/>
          </p:nvPicPr>
          <p:blipFill rotWithShape="1">
            <a:blip r:embed="rId2">
              <a:alphaModFix/>
            </a:blip>
            <a:srcRect b="5274" l="9086" r="8459" t="6674"/>
            <a:stretch/>
          </p:blipFill>
          <p:spPr>
            <a:xfrm flipH="1">
              <a:off x="1" y="3766638"/>
              <a:ext cx="713250" cy="1376863"/>
            </a:xfrm>
            <a:prstGeom prst="rect">
              <a:avLst/>
            </a:prstGeom>
            <a:noFill/>
            <a:ln>
              <a:noFill/>
            </a:ln>
          </p:spPr>
        </p:pic>
        <p:pic>
          <p:nvPicPr>
            <p:cNvPr id="112" name="Google Shape;112;p16"/>
            <p:cNvPicPr preferRelativeResize="0"/>
            <p:nvPr/>
          </p:nvPicPr>
          <p:blipFill rotWithShape="1">
            <a:blip r:embed="rId3">
              <a:alphaModFix/>
            </a:blip>
            <a:srcRect b="6764" l="5854" r="5571" t="7177"/>
            <a:stretch/>
          </p:blipFill>
          <p:spPr>
            <a:xfrm rot="10800000">
              <a:off x="5" y="3078827"/>
              <a:ext cx="713248" cy="687816"/>
            </a:xfrm>
            <a:prstGeom prst="rect">
              <a:avLst/>
            </a:prstGeom>
            <a:noFill/>
            <a:ln>
              <a:noFill/>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
    <p:spTree>
      <p:nvGrpSpPr>
        <p:cNvPr id="113" name="Shape 113"/>
        <p:cNvGrpSpPr/>
        <p:nvPr/>
      </p:nvGrpSpPr>
      <p:grpSpPr>
        <a:xfrm>
          <a:off x="0" y="0"/>
          <a:ext cx="0" cy="0"/>
          <a:chOff x="0" y="0"/>
          <a:chExt cx="0" cy="0"/>
        </a:xfrm>
      </p:grpSpPr>
      <p:sp>
        <p:nvSpPr>
          <p:cNvPr id="114" name="Google Shape;114;p17"/>
          <p:cNvSpPr txBox="1"/>
          <p:nvPr>
            <p:ph type="title"/>
          </p:nvPr>
        </p:nvSpPr>
        <p:spPr>
          <a:xfrm>
            <a:off x="713225" y="593367"/>
            <a:ext cx="7717500" cy="76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15" name="Google Shape;115;p17"/>
          <p:cNvGrpSpPr/>
          <p:nvPr/>
        </p:nvGrpSpPr>
        <p:grpSpPr>
          <a:xfrm>
            <a:off x="-79200" y="0"/>
            <a:ext cx="9230500" cy="6857830"/>
            <a:chOff x="-79200" y="0"/>
            <a:chExt cx="9230500" cy="5143501"/>
          </a:xfrm>
        </p:grpSpPr>
        <p:grpSp>
          <p:nvGrpSpPr>
            <p:cNvPr id="116" name="Google Shape;116;p17"/>
            <p:cNvGrpSpPr/>
            <p:nvPr/>
          </p:nvGrpSpPr>
          <p:grpSpPr>
            <a:xfrm flipH="1" rot="5400000">
              <a:off x="7709191" y="3701392"/>
              <a:ext cx="2163556" cy="720661"/>
              <a:chOff x="6866520" y="8909681"/>
              <a:chExt cx="2163556" cy="720661"/>
            </a:xfrm>
          </p:grpSpPr>
          <p:pic>
            <p:nvPicPr>
              <p:cNvPr id="117" name="Google Shape;117;p17"/>
              <p:cNvPicPr preferRelativeResize="0"/>
              <p:nvPr/>
            </p:nvPicPr>
            <p:blipFill rotWithShape="1">
              <a:blip r:embed="rId2">
                <a:alphaModFix/>
              </a:blip>
              <a:srcRect b="5411" l="7618" r="6969" t="6884"/>
              <a:stretch/>
            </p:blipFill>
            <p:spPr>
              <a:xfrm rot="-5400000">
                <a:off x="6871608" y="8904593"/>
                <a:ext cx="713250" cy="723425"/>
              </a:xfrm>
              <a:prstGeom prst="rect">
                <a:avLst/>
              </a:prstGeom>
              <a:noFill/>
              <a:ln>
                <a:noFill/>
              </a:ln>
            </p:spPr>
          </p:pic>
          <p:pic>
            <p:nvPicPr>
              <p:cNvPr id="118" name="Google Shape;118;p17"/>
              <p:cNvPicPr preferRelativeResize="0"/>
              <p:nvPr/>
            </p:nvPicPr>
            <p:blipFill rotWithShape="1">
              <a:blip r:embed="rId3">
                <a:alphaModFix/>
              </a:blip>
              <a:srcRect b="6321" l="10151" r="7981" t="6600"/>
              <a:stretch/>
            </p:blipFill>
            <p:spPr>
              <a:xfrm flipH="1" rot="-5400000">
                <a:off x="7949676" y="8549942"/>
                <a:ext cx="720650" cy="1440150"/>
              </a:xfrm>
              <a:prstGeom prst="rect">
                <a:avLst/>
              </a:prstGeom>
              <a:noFill/>
              <a:ln>
                <a:noFill/>
              </a:ln>
            </p:spPr>
          </p:pic>
        </p:grpSp>
        <p:pic>
          <p:nvPicPr>
            <p:cNvPr id="119" name="Google Shape;119;p17"/>
            <p:cNvPicPr preferRelativeResize="0"/>
            <p:nvPr/>
          </p:nvPicPr>
          <p:blipFill rotWithShape="1">
            <a:blip r:embed="rId4">
              <a:alphaModFix/>
            </a:blip>
            <a:srcRect b="5679" l="12379" r="11342" t="6261"/>
            <a:stretch/>
          </p:blipFill>
          <p:spPr>
            <a:xfrm rot="10800000">
              <a:off x="-79200" y="0"/>
              <a:ext cx="713250" cy="1412411"/>
            </a:xfrm>
            <a:prstGeom prst="rect">
              <a:avLst/>
            </a:prstGeom>
            <a:noFill/>
            <a:ln>
              <a:noFill/>
            </a:ln>
          </p:spPr>
        </p:pic>
        <p:pic>
          <p:nvPicPr>
            <p:cNvPr id="120" name="Google Shape;120;p17"/>
            <p:cNvPicPr preferRelativeResize="0"/>
            <p:nvPr/>
          </p:nvPicPr>
          <p:blipFill rotWithShape="1">
            <a:blip r:embed="rId5">
              <a:alphaModFix/>
            </a:blip>
            <a:srcRect b="7533" l="4333" r="6491" t="10135"/>
            <a:stretch/>
          </p:blipFill>
          <p:spPr>
            <a:xfrm rot="10800000">
              <a:off x="-79200" y="1488591"/>
              <a:ext cx="713250" cy="719184"/>
            </a:xfrm>
            <a:prstGeom prst="rect">
              <a:avLst/>
            </a:prstGeom>
            <a:noFill/>
            <a:ln>
              <a:noFill/>
            </a:ln>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4">
    <p:spTree>
      <p:nvGrpSpPr>
        <p:cNvPr id="121" name="Shape 121"/>
        <p:cNvGrpSpPr/>
        <p:nvPr/>
      </p:nvGrpSpPr>
      <p:grpSpPr>
        <a:xfrm>
          <a:off x="0" y="0"/>
          <a:ext cx="0" cy="0"/>
          <a:chOff x="0" y="0"/>
          <a:chExt cx="0" cy="0"/>
        </a:xfrm>
      </p:grpSpPr>
      <p:sp>
        <p:nvSpPr>
          <p:cNvPr id="122" name="Google Shape;122;p18"/>
          <p:cNvSpPr txBox="1"/>
          <p:nvPr>
            <p:ph type="title"/>
          </p:nvPr>
        </p:nvSpPr>
        <p:spPr>
          <a:xfrm>
            <a:off x="713225" y="593367"/>
            <a:ext cx="7717500" cy="76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23" name="Google Shape;123;p18"/>
          <p:cNvGrpSpPr/>
          <p:nvPr/>
        </p:nvGrpSpPr>
        <p:grpSpPr>
          <a:xfrm>
            <a:off x="0" y="3999867"/>
            <a:ext cx="715425" cy="2857965"/>
            <a:chOff x="0" y="2999975"/>
            <a:chExt cx="715425" cy="2143527"/>
          </a:xfrm>
        </p:grpSpPr>
        <p:pic>
          <p:nvPicPr>
            <p:cNvPr id="124" name="Google Shape;124;p18"/>
            <p:cNvPicPr preferRelativeResize="0"/>
            <p:nvPr/>
          </p:nvPicPr>
          <p:blipFill rotWithShape="1">
            <a:blip r:embed="rId2">
              <a:alphaModFix/>
            </a:blip>
            <a:srcRect b="6874" l="6912" r="7213" t="7830"/>
            <a:stretch/>
          </p:blipFill>
          <p:spPr>
            <a:xfrm flipH="1">
              <a:off x="0" y="2999975"/>
              <a:ext cx="715425" cy="719275"/>
            </a:xfrm>
            <a:prstGeom prst="rect">
              <a:avLst/>
            </a:prstGeom>
            <a:noFill/>
            <a:ln>
              <a:noFill/>
            </a:ln>
          </p:spPr>
        </p:pic>
        <p:pic>
          <p:nvPicPr>
            <p:cNvPr id="125" name="Google Shape;125;p18"/>
            <p:cNvPicPr preferRelativeResize="0"/>
            <p:nvPr/>
          </p:nvPicPr>
          <p:blipFill rotWithShape="1">
            <a:blip r:embed="rId3">
              <a:alphaModFix/>
            </a:blip>
            <a:srcRect b="6287" l="11205" r="9767" t="6269"/>
            <a:stretch/>
          </p:blipFill>
          <p:spPr>
            <a:xfrm>
              <a:off x="1100" y="3719250"/>
              <a:ext cx="713225" cy="1424252"/>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5">
    <p:spTree>
      <p:nvGrpSpPr>
        <p:cNvPr id="126" name="Shape 126"/>
        <p:cNvGrpSpPr/>
        <p:nvPr/>
      </p:nvGrpSpPr>
      <p:grpSpPr>
        <a:xfrm>
          <a:off x="0" y="0"/>
          <a:ext cx="0" cy="0"/>
          <a:chOff x="0" y="0"/>
          <a:chExt cx="0" cy="0"/>
        </a:xfrm>
      </p:grpSpPr>
      <p:sp>
        <p:nvSpPr>
          <p:cNvPr id="127" name="Google Shape;127;p19"/>
          <p:cNvSpPr txBox="1"/>
          <p:nvPr>
            <p:ph type="title"/>
          </p:nvPr>
        </p:nvSpPr>
        <p:spPr>
          <a:xfrm>
            <a:off x="713225" y="593367"/>
            <a:ext cx="7717500" cy="76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28" name="Google Shape;128;p19"/>
          <p:cNvGrpSpPr/>
          <p:nvPr/>
        </p:nvGrpSpPr>
        <p:grpSpPr>
          <a:xfrm>
            <a:off x="0" y="0"/>
            <a:ext cx="711150" cy="1872736"/>
            <a:chOff x="0" y="0"/>
            <a:chExt cx="711150" cy="1404587"/>
          </a:xfrm>
        </p:grpSpPr>
        <p:pic>
          <p:nvPicPr>
            <p:cNvPr id="129" name="Google Shape;129;p19"/>
            <p:cNvPicPr preferRelativeResize="0"/>
            <p:nvPr/>
          </p:nvPicPr>
          <p:blipFill rotWithShape="1">
            <a:blip r:embed="rId2">
              <a:alphaModFix/>
            </a:blip>
            <a:srcRect b="4598" l="6941" r="4625" t="7311"/>
            <a:stretch/>
          </p:blipFill>
          <p:spPr>
            <a:xfrm>
              <a:off x="0" y="689359"/>
              <a:ext cx="711150" cy="715229"/>
            </a:xfrm>
            <a:prstGeom prst="rect">
              <a:avLst/>
            </a:prstGeom>
            <a:noFill/>
            <a:ln>
              <a:noFill/>
            </a:ln>
          </p:spPr>
        </p:pic>
        <p:pic>
          <p:nvPicPr>
            <p:cNvPr id="130" name="Google Shape;130;p19"/>
            <p:cNvPicPr preferRelativeResize="0"/>
            <p:nvPr/>
          </p:nvPicPr>
          <p:blipFill rotWithShape="1">
            <a:blip r:embed="rId3">
              <a:alphaModFix/>
            </a:blip>
            <a:srcRect b="6423" l="9494" r="6180" t="5949"/>
            <a:stretch/>
          </p:blipFill>
          <p:spPr>
            <a:xfrm>
              <a:off x="0" y="0"/>
              <a:ext cx="711150" cy="689360"/>
            </a:xfrm>
            <a:prstGeom prst="rect">
              <a:avLst/>
            </a:prstGeom>
            <a:noFill/>
            <a:ln>
              <a:noFill/>
            </a:ln>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6">
    <p:spTree>
      <p:nvGrpSpPr>
        <p:cNvPr id="131" name="Shape 131"/>
        <p:cNvGrpSpPr/>
        <p:nvPr/>
      </p:nvGrpSpPr>
      <p:grpSpPr>
        <a:xfrm>
          <a:off x="0" y="0"/>
          <a:ext cx="0" cy="0"/>
          <a:chOff x="0" y="0"/>
          <a:chExt cx="0" cy="0"/>
        </a:xfrm>
      </p:grpSpPr>
      <p:sp>
        <p:nvSpPr>
          <p:cNvPr id="132" name="Google Shape;132;p20"/>
          <p:cNvSpPr txBox="1"/>
          <p:nvPr>
            <p:ph type="title"/>
          </p:nvPr>
        </p:nvSpPr>
        <p:spPr>
          <a:xfrm>
            <a:off x="713225" y="593367"/>
            <a:ext cx="7717500" cy="76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33" name="Google Shape;133;p20"/>
          <p:cNvGrpSpPr/>
          <p:nvPr/>
        </p:nvGrpSpPr>
        <p:grpSpPr>
          <a:xfrm flipH="1">
            <a:off x="0" y="3893287"/>
            <a:ext cx="747400" cy="2964525"/>
            <a:chOff x="8396600" y="2920038"/>
            <a:chExt cx="747400" cy="2223449"/>
          </a:xfrm>
        </p:grpSpPr>
        <p:pic>
          <p:nvPicPr>
            <p:cNvPr id="134" name="Google Shape;134;p20"/>
            <p:cNvPicPr preferRelativeResize="0"/>
            <p:nvPr/>
          </p:nvPicPr>
          <p:blipFill rotWithShape="1">
            <a:blip r:embed="rId2">
              <a:alphaModFix/>
            </a:blip>
            <a:srcRect b="4853" l="10802" r="6858" t="7687"/>
            <a:stretch/>
          </p:blipFill>
          <p:spPr>
            <a:xfrm flipH="1">
              <a:off x="8430750" y="2920038"/>
              <a:ext cx="713250" cy="715747"/>
            </a:xfrm>
            <a:prstGeom prst="rect">
              <a:avLst/>
            </a:prstGeom>
            <a:noFill/>
            <a:ln>
              <a:noFill/>
            </a:ln>
          </p:spPr>
        </p:pic>
        <p:pic>
          <p:nvPicPr>
            <p:cNvPr id="135" name="Google Shape;135;p20"/>
            <p:cNvPicPr preferRelativeResize="0"/>
            <p:nvPr/>
          </p:nvPicPr>
          <p:blipFill rotWithShape="1">
            <a:blip r:embed="rId3">
              <a:alphaModFix/>
            </a:blip>
            <a:srcRect b="8287" l="12422" r="8600" t="6446"/>
            <a:stretch/>
          </p:blipFill>
          <p:spPr>
            <a:xfrm flipH="1">
              <a:off x="8396600" y="3684912"/>
              <a:ext cx="747400" cy="1458576"/>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3"/>
          <p:cNvSpPr txBox="1"/>
          <p:nvPr>
            <p:ph type="title"/>
          </p:nvPr>
        </p:nvSpPr>
        <p:spPr>
          <a:xfrm>
            <a:off x="311700" y="2867800"/>
            <a:ext cx="8520600" cy="1122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grpSp>
        <p:nvGrpSpPr>
          <p:cNvPr id="21" name="Google Shape;21;p3"/>
          <p:cNvGrpSpPr/>
          <p:nvPr/>
        </p:nvGrpSpPr>
        <p:grpSpPr>
          <a:xfrm rot="10800000">
            <a:off x="8430775" y="74"/>
            <a:ext cx="713250" cy="2943627"/>
            <a:chOff x="-3000" y="0"/>
            <a:chExt cx="713250" cy="2207775"/>
          </a:xfrm>
        </p:grpSpPr>
        <p:pic>
          <p:nvPicPr>
            <p:cNvPr id="22" name="Google Shape;22;p3"/>
            <p:cNvPicPr preferRelativeResize="0"/>
            <p:nvPr/>
          </p:nvPicPr>
          <p:blipFill rotWithShape="1">
            <a:blip r:embed="rId2">
              <a:alphaModFix/>
            </a:blip>
            <a:srcRect b="5679" l="12379" r="11342" t="6261"/>
            <a:stretch/>
          </p:blipFill>
          <p:spPr>
            <a:xfrm flipH="1">
              <a:off x="-3000" y="795365"/>
              <a:ext cx="713250" cy="1412411"/>
            </a:xfrm>
            <a:prstGeom prst="rect">
              <a:avLst/>
            </a:prstGeom>
            <a:noFill/>
            <a:ln>
              <a:noFill/>
            </a:ln>
          </p:spPr>
        </p:pic>
        <p:pic>
          <p:nvPicPr>
            <p:cNvPr id="23" name="Google Shape;23;p3"/>
            <p:cNvPicPr preferRelativeResize="0"/>
            <p:nvPr/>
          </p:nvPicPr>
          <p:blipFill rotWithShape="1">
            <a:blip r:embed="rId3">
              <a:alphaModFix/>
            </a:blip>
            <a:srcRect b="7533" l="4333" r="6491" t="10135"/>
            <a:stretch/>
          </p:blipFill>
          <p:spPr>
            <a:xfrm flipH="1">
              <a:off x="-3000" y="0"/>
              <a:ext cx="713250" cy="719184"/>
            </a:xfrm>
            <a:prstGeom prst="rect">
              <a:avLst/>
            </a:prstGeom>
            <a:noFill/>
            <a:ln>
              <a:noFill/>
            </a:ln>
          </p:spPr>
        </p:pic>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136" name="Shape 136"/>
        <p:cNvGrpSpPr/>
        <p:nvPr/>
      </p:nvGrpSpPr>
      <p:grpSpPr>
        <a:xfrm>
          <a:off x="0" y="0"/>
          <a:ext cx="0" cy="0"/>
          <a:chOff x="0" y="0"/>
          <a:chExt cx="0" cy="0"/>
        </a:xfrm>
      </p:grpSpPr>
      <p:sp>
        <p:nvSpPr>
          <p:cNvPr id="137" name="Google Shape;137;p21"/>
          <p:cNvSpPr txBox="1"/>
          <p:nvPr>
            <p:ph type="ctrTitle"/>
          </p:nvPr>
        </p:nvSpPr>
        <p:spPr>
          <a:xfrm>
            <a:off x="2748750" y="713533"/>
            <a:ext cx="3646500" cy="1521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
        <p:nvSpPr>
          <p:cNvPr id="138" name="Google Shape;138;p21"/>
          <p:cNvSpPr txBox="1"/>
          <p:nvPr>
            <p:ph idx="1" type="subTitle"/>
          </p:nvPr>
        </p:nvSpPr>
        <p:spPr>
          <a:xfrm>
            <a:off x="2748750" y="2235133"/>
            <a:ext cx="3646500" cy="157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39" name="Google Shape;139;p21"/>
          <p:cNvGrpSpPr/>
          <p:nvPr/>
        </p:nvGrpSpPr>
        <p:grpSpPr>
          <a:xfrm>
            <a:off x="-3000" y="-7982"/>
            <a:ext cx="9147278" cy="6865800"/>
            <a:chOff x="-3000" y="-5987"/>
            <a:chExt cx="9147278" cy="5149479"/>
          </a:xfrm>
        </p:grpSpPr>
        <p:grpSp>
          <p:nvGrpSpPr>
            <p:cNvPr id="140" name="Google Shape;140;p21"/>
            <p:cNvGrpSpPr/>
            <p:nvPr/>
          </p:nvGrpSpPr>
          <p:grpSpPr>
            <a:xfrm>
              <a:off x="-3000" y="0"/>
              <a:ext cx="713250" cy="2207775"/>
              <a:chOff x="-3000" y="0"/>
              <a:chExt cx="713250" cy="2207775"/>
            </a:xfrm>
          </p:grpSpPr>
          <p:pic>
            <p:nvPicPr>
              <p:cNvPr id="141" name="Google Shape;141;p21"/>
              <p:cNvPicPr preferRelativeResize="0"/>
              <p:nvPr/>
            </p:nvPicPr>
            <p:blipFill rotWithShape="1">
              <a:blip r:embed="rId2">
                <a:alphaModFix/>
              </a:blip>
              <a:srcRect b="5679" l="12379" r="11342" t="6261"/>
              <a:stretch/>
            </p:blipFill>
            <p:spPr>
              <a:xfrm flipH="1">
                <a:off x="-3000" y="795365"/>
                <a:ext cx="713250" cy="1412411"/>
              </a:xfrm>
              <a:prstGeom prst="rect">
                <a:avLst/>
              </a:prstGeom>
              <a:noFill/>
              <a:ln>
                <a:noFill/>
              </a:ln>
            </p:spPr>
          </p:pic>
          <p:pic>
            <p:nvPicPr>
              <p:cNvPr id="142" name="Google Shape;142;p21"/>
              <p:cNvPicPr preferRelativeResize="0"/>
              <p:nvPr/>
            </p:nvPicPr>
            <p:blipFill rotWithShape="1">
              <a:blip r:embed="rId3">
                <a:alphaModFix/>
              </a:blip>
              <a:srcRect b="7533" l="4333" r="6491" t="10135"/>
              <a:stretch/>
            </p:blipFill>
            <p:spPr>
              <a:xfrm flipH="1">
                <a:off x="-3000" y="0"/>
                <a:ext cx="713250" cy="719184"/>
              </a:xfrm>
              <a:prstGeom prst="rect">
                <a:avLst/>
              </a:prstGeom>
              <a:noFill/>
              <a:ln>
                <a:noFill/>
              </a:ln>
            </p:spPr>
          </p:pic>
        </p:grpSp>
        <p:grpSp>
          <p:nvGrpSpPr>
            <p:cNvPr id="143" name="Google Shape;143;p21"/>
            <p:cNvGrpSpPr/>
            <p:nvPr/>
          </p:nvGrpSpPr>
          <p:grpSpPr>
            <a:xfrm flipH="1" rot="10800000">
              <a:off x="8431030" y="3741975"/>
              <a:ext cx="713248" cy="1401517"/>
              <a:chOff x="8397300" y="0"/>
              <a:chExt cx="746700" cy="1467250"/>
            </a:xfrm>
          </p:grpSpPr>
          <p:pic>
            <p:nvPicPr>
              <p:cNvPr id="144" name="Google Shape;144;p21"/>
              <p:cNvPicPr preferRelativeResize="0"/>
              <p:nvPr/>
            </p:nvPicPr>
            <p:blipFill rotWithShape="1">
              <a:blip r:embed="rId4">
                <a:alphaModFix/>
              </a:blip>
              <a:srcRect b="6876" l="7047" r="7210" t="8117"/>
              <a:stretch/>
            </p:blipFill>
            <p:spPr>
              <a:xfrm flipH="1" rot="10800000">
                <a:off x="8399500" y="0"/>
                <a:ext cx="744500" cy="747175"/>
              </a:xfrm>
              <a:prstGeom prst="rect">
                <a:avLst/>
              </a:prstGeom>
              <a:noFill/>
              <a:ln>
                <a:noFill/>
              </a:ln>
            </p:spPr>
          </p:pic>
          <p:pic>
            <p:nvPicPr>
              <p:cNvPr id="145" name="Google Shape;145;p21"/>
              <p:cNvPicPr preferRelativeResize="0"/>
              <p:nvPr/>
            </p:nvPicPr>
            <p:blipFill rotWithShape="1">
              <a:blip r:embed="rId5">
                <a:alphaModFix/>
              </a:blip>
              <a:srcRect b="6764" l="5854" r="5571" t="7177"/>
              <a:stretch/>
            </p:blipFill>
            <p:spPr>
              <a:xfrm>
                <a:off x="8397300" y="747175"/>
                <a:ext cx="746700" cy="720075"/>
              </a:xfrm>
              <a:prstGeom prst="rect">
                <a:avLst/>
              </a:prstGeom>
              <a:noFill/>
              <a:ln>
                <a:noFill/>
              </a:ln>
            </p:spPr>
          </p:pic>
        </p:grpSp>
        <p:grpSp>
          <p:nvGrpSpPr>
            <p:cNvPr id="146" name="Google Shape;146;p21"/>
            <p:cNvGrpSpPr/>
            <p:nvPr/>
          </p:nvGrpSpPr>
          <p:grpSpPr>
            <a:xfrm flipH="1" rot="10800000">
              <a:off x="8396600" y="-5987"/>
              <a:ext cx="747400" cy="2223449"/>
              <a:chOff x="8396600" y="2920038"/>
              <a:chExt cx="747400" cy="2223449"/>
            </a:xfrm>
          </p:grpSpPr>
          <p:pic>
            <p:nvPicPr>
              <p:cNvPr id="147" name="Google Shape;147;p21"/>
              <p:cNvPicPr preferRelativeResize="0"/>
              <p:nvPr/>
            </p:nvPicPr>
            <p:blipFill rotWithShape="1">
              <a:blip r:embed="rId6">
                <a:alphaModFix/>
              </a:blip>
              <a:srcRect b="4853" l="10802" r="6858" t="7687"/>
              <a:stretch/>
            </p:blipFill>
            <p:spPr>
              <a:xfrm flipH="1">
                <a:off x="8430750" y="2920038"/>
                <a:ext cx="713250" cy="715747"/>
              </a:xfrm>
              <a:prstGeom prst="rect">
                <a:avLst/>
              </a:prstGeom>
              <a:noFill/>
              <a:ln>
                <a:noFill/>
              </a:ln>
            </p:spPr>
          </p:pic>
          <p:pic>
            <p:nvPicPr>
              <p:cNvPr id="148" name="Google Shape;148;p21"/>
              <p:cNvPicPr preferRelativeResize="0"/>
              <p:nvPr/>
            </p:nvPicPr>
            <p:blipFill rotWithShape="1">
              <a:blip r:embed="rId7">
                <a:alphaModFix/>
              </a:blip>
              <a:srcRect b="8287" l="12422" r="8600" t="6446"/>
              <a:stretch/>
            </p:blipFill>
            <p:spPr>
              <a:xfrm flipH="1">
                <a:off x="8396600" y="3684912"/>
                <a:ext cx="747400" cy="1458576"/>
              </a:xfrm>
              <a:prstGeom prst="rect">
                <a:avLst/>
              </a:prstGeom>
              <a:noFill/>
              <a:ln>
                <a:noFill/>
              </a:ln>
            </p:spPr>
          </p:pic>
        </p:grpSp>
      </p:grpSp>
      <p:sp>
        <p:nvSpPr>
          <p:cNvPr id="149" name="Google Shape;149;p21"/>
          <p:cNvSpPr txBox="1"/>
          <p:nvPr/>
        </p:nvSpPr>
        <p:spPr>
          <a:xfrm>
            <a:off x="2748750" y="4180467"/>
            <a:ext cx="3646500" cy="1016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chemeClr val="dk1"/>
                </a:solidFill>
                <a:latin typeface="Nunito"/>
                <a:ea typeface="Nunito"/>
                <a:cs typeface="Nunito"/>
                <a:sym typeface="Nunito"/>
              </a:rPr>
              <a:t>CREDITS: This presentation template was created by </a:t>
            </a:r>
            <a:r>
              <a:rPr b="1" lang="en" sz="1200" u="sng">
                <a:solidFill>
                  <a:schemeClr val="dk1"/>
                </a:solidFill>
                <a:latin typeface="Nunito"/>
                <a:ea typeface="Nunito"/>
                <a:cs typeface="Nunito"/>
                <a:sym typeface="Nunito"/>
                <a:hlinkClick r:id="rId8">
                  <a:extLst>
                    <a:ext uri="{A12FA001-AC4F-418D-AE19-62706E023703}">
                      <ahyp:hlinkClr val="tx"/>
                    </a:ext>
                  </a:extLst>
                </a:hlinkClick>
              </a:rPr>
              <a:t>Slidesgo</a:t>
            </a:r>
            <a:r>
              <a:rPr lang="en" sz="1200">
                <a:solidFill>
                  <a:schemeClr val="dk1"/>
                </a:solidFill>
                <a:latin typeface="Nunito"/>
                <a:ea typeface="Nunito"/>
                <a:cs typeface="Nunito"/>
                <a:sym typeface="Nunito"/>
              </a:rPr>
              <a:t>, and includes icons by </a:t>
            </a:r>
            <a:r>
              <a:rPr b="1" lang="en" sz="1200" u="sng">
                <a:solidFill>
                  <a:schemeClr val="dk1"/>
                </a:solidFill>
                <a:latin typeface="Nunito"/>
                <a:ea typeface="Nunito"/>
                <a:cs typeface="Nunito"/>
                <a:sym typeface="Nunito"/>
                <a:hlinkClick r:id="rId9">
                  <a:extLst>
                    <a:ext uri="{A12FA001-AC4F-418D-AE19-62706E023703}">
                      <ahyp:hlinkClr val="tx"/>
                    </a:ext>
                  </a:extLst>
                </a:hlinkClick>
              </a:rPr>
              <a:t>Flaticon</a:t>
            </a:r>
            <a:r>
              <a:rPr lang="en" sz="1200">
                <a:solidFill>
                  <a:schemeClr val="dk1"/>
                </a:solidFill>
                <a:latin typeface="Nunito"/>
                <a:ea typeface="Nunito"/>
                <a:cs typeface="Nunito"/>
                <a:sym typeface="Nunito"/>
              </a:rPr>
              <a:t>, and infographics &amp; images by </a:t>
            </a:r>
            <a:r>
              <a:rPr b="1" lang="en" sz="1200" u="sng">
                <a:solidFill>
                  <a:schemeClr val="dk1"/>
                </a:solidFill>
                <a:latin typeface="Nunito"/>
                <a:ea typeface="Nunito"/>
                <a:cs typeface="Nunito"/>
                <a:sym typeface="Nunito"/>
                <a:hlinkClick r:id="rId10">
                  <a:extLst>
                    <a:ext uri="{A12FA001-AC4F-418D-AE19-62706E023703}">
                      <ahyp:hlinkClr val="tx"/>
                    </a:ext>
                  </a:extLst>
                </a:hlinkClick>
              </a:rPr>
              <a:t>Freepik</a:t>
            </a:r>
            <a:endParaRPr b="1" sz="1200" u="sng">
              <a:solidFill>
                <a:schemeClr val="dk1"/>
              </a:solidFill>
              <a:latin typeface="Nunito"/>
              <a:ea typeface="Nunito"/>
              <a:cs typeface="Nunito"/>
              <a:sym typeface="Nunito"/>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50" name="Shape 150"/>
        <p:cNvGrpSpPr/>
        <p:nvPr/>
      </p:nvGrpSpPr>
      <p:grpSpPr>
        <a:xfrm>
          <a:off x="0" y="0"/>
          <a:ext cx="0" cy="0"/>
          <a:chOff x="0" y="0"/>
          <a:chExt cx="0" cy="0"/>
        </a:xfrm>
      </p:grpSpPr>
      <p:grpSp>
        <p:nvGrpSpPr>
          <p:cNvPr id="151" name="Google Shape;151;p22"/>
          <p:cNvGrpSpPr/>
          <p:nvPr/>
        </p:nvGrpSpPr>
        <p:grpSpPr>
          <a:xfrm flipH="1">
            <a:off x="1" y="0"/>
            <a:ext cx="9146200" cy="6884195"/>
            <a:chOff x="1" y="0"/>
            <a:chExt cx="9146200" cy="5163275"/>
          </a:xfrm>
        </p:grpSpPr>
        <p:pic>
          <p:nvPicPr>
            <p:cNvPr id="152" name="Google Shape;152;p22"/>
            <p:cNvPicPr preferRelativeResize="0"/>
            <p:nvPr/>
          </p:nvPicPr>
          <p:blipFill rotWithShape="1">
            <a:blip r:embed="rId2">
              <a:alphaModFix/>
            </a:blip>
            <a:srcRect b="6874" l="6912" r="7213" t="7830"/>
            <a:stretch/>
          </p:blipFill>
          <p:spPr>
            <a:xfrm>
              <a:off x="8430775" y="0"/>
              <a:ext cx="715425" cy="719275"/>
            </a:xfrm>
            <a:prstGeom prst="rect">
              <a:avLst/>
            </a:prstGeom>
            <a:noFill/>
            <a:ln>
              <a:noFill/>
            </a:ln>
          </p:spPr>
        </p:pic>
        <p:pic>
          <p:nvPicPr>
            <p:cNvPr id="153" name="Google Shape;153;p22"/>
            <p:cNvPicPr preferRelativeResize="0"/>
            <p:nvPr/>
          </p:nvPicPr>
          <p:blipFill rotWithShape="1">
            <a:blip r:embed="rId3">
              <a:alphaModFix/>
            </a:blip>
            <a:srcRect b="4853" l="10802" r="6858" t="7687"/>
            <a:stretch/>
          </p:blipFill>
          <p:spPr>
            <a:xfrm flipH="1">
              <a:off x="8431862" y="795476"/>
              <a:ext cx="713250" cy="715747"/>
            </a:xfrm>
            <a:prstGeom prst="rect">
              <a:avLst/>
            </a:prstGeom>
            <a:noFill/>
            <a:ln>
              <a:noFill/>
            </a:ln>
          </p:spPr>
        </p:pic>
        <p:pic>
          <p:nvPicPr>
            <p:cNvPr id="154" name="Google Shape;154;p22"/>
            <p:cNvPicPr preferRelativeResize="0"/>
            <p:nvPr/>
          </p:nvPicPr>
          <p:blipFill rotWithShape="1">
            <a:blip r:embed="rId4">
              <a:alphaModFix/>
            </a:blip>
            <a:srcRect b="5274" l="9086" r="8459" t="6674"/>
            <a:stretch/>
          </p:blipFill>
          <p:spPr>
            <a:xfrm flipH="1">
              <a:off x="1" y="3786413"/>
              <a:ext cx="713250" cy="1376863"/>
            </a:xfrm>
            <a:prstGeom prst="rect">
              <a:avLst/>
            </a:prstGeom>
            <a:noFill/>
            <a:ln>
              <a:noFill/>
            </a:ln>
          </p:spPr>
        </p:pic>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55" name="Shape 155"/>
        <p:cNvGrpSpPr/>
        <p:nvPr/>
      </p:nvGrpSpPr>
      <p:grpSpPr>
        <a:xfrm>
          <a:off x="0" y="0"/>
          <a:ext cx="0" cy="0"/>
          <a:chOff x="0" y="0"/>
          <a:chExt cx="0" cy="0"/>
        </a:xfrm>
      </p:grpSpPr>
      <p:grpSp>
        <p:nvGrpSpPr>
          <p:cNvPr id="156" name="Google Shape;156;p23"/>
          <p:cNvGrpSpPr/>
          <p:nvPr/>
        </p:nvGrpSpPr>
        <p:grpSpPr>
          <a:xfrm>
            <a:off x="-1" y="-136347"/>
            <a:ext cx="9144009" cy="7093892"/>
            <a:chOff x="-1" y="-102262"/>
            <a:chExt cx="9144009" cy="5320552"/>
          </a:xfrm>
        </p:grpSpPr>
        <p:grpSp>
          <p:nvGrpSpPr>
            <p:cNvPr id="157" name="Google Shape;157;p23"/>
            <p:cNvGrpSpPr/>
            <p:nvPr/>
          </p:nvGrpSpPr>
          <p:grpSpPr>
            <a:xfrm flipH="1" rot="10800000">
              <a:off x="-1" y="4497638"/>
              <a:ext cx="2268087" cy="720651"/>
              <a:chOff x="6866520" y="8909681"/>
              <a:chExt cx="2268087" cy="720651"/>
            </a:xfrm>
          </p:grpSpPr>
          <p:pic>
            <p:nvPicPr>
              <p:cNvPr id="158" name="Google Shape;158;p23"/>
              <p:cNvPicPr preferRelativeResize="0"/>
              <p:nvPr/>
            </p:nvPicPr>
            <p:blipFill rotWithShape="1">
              <a:blip r:embed="rId2">
                <a:alphaModFix/>
              </a:blip>
              <a:srcRect b="5411" l="7618" r="6969" t="6884"/>
              <a:stretch/>
            </p:blipFill>
            <p:spPr>
              <a:xfrm rot="-5400000">
                <a:off x="6871608" y="8904593"/>
                <a:ext cx="713250" cy="723425"/>
              </a:xfrm>
              <a:prstGeom prst="rect">
                <a:avLst/>
              </a:prstGeom>
              <a:noFill/>
              <a:ln>
                <a:noFill/>
              </a:ln>
            </p:spPr>
          </p:pic>
          <p:pic>
            <p:nvPicPr>
              <p:cNvPr id="159" name="Google Shape;159;p23"/>
              <p:cNvPicPr preferRelativeResize="0"/>
              <p:nvPr/>
            </p:nvPicPr>
            <p:blipFill rotWithShape="1">
              <a:blip r:embed="rId3">
                <a:alphaModFix/>
              </a:blip>
              <a:srcRect b="0" l="10151" r="7981" t="6603"/>
              <a:stretch/>
            </p:blipFill>
            <p:spPr>
              <a:xfrm flipH="1" rot="-5400000">
                <a:off x="8001946" y="8497670"/>
                <a:ext cx="720651" cy="1544672"/>
              </a:xfrm>
              <a:prstGeom prst="rect">
                <a:avLst/>
              </a:prstGeom>
              <a:noFill/>
              <a:ln>
                <a:noFill/>
              </a:ln>
            </p:spPr>
          </p:pic>
        </p:grpSp>
        <p:grpSp>
          <p:nvGrpSpPr>
            <p:cNvPr id="160" name="Google Shape;160;p23"/>
            <p:cNvGrpSpPr/>
            <p:nvPr/>
          </p:nvGrpSpPr>
          <p:grpSpPr>
            <a:xfrm rot="10800000">
              <a:off x="6364113" y="-102262"/>
              <a:ext cx="2779895" cy="869564"/>
              <a:chOff x="-1" y="-226387"/>
              <a:chExt cx="2779895" cy="869564"/>
            </a:xfrm>
          </p:grpSpPr>
          <p:pic>
            <p:nvPicPr>
              <p:cNvPr id="161" name="Google Shape;161;p23"/>
              <p:cNvPicPr preferRelativeResize="0"/>
              <p:nvPr/>
            </p:nvPicPr>
            <p:blipFill rotWithShape="1">
              <a:blip r:embed="rId4">
                <a:alphaModFix/>
              </a:blip>
              <a:srcRect b="6876" l="7047" r="7210" t="8117"/>
              <a:stretch/>
            </p:blipFill>
            <p:spPr>
              <a:xfrm flipH="1" rot="-5400000">
                <a:off x="2067470" y="-148453"/>
                <a:ext cx="711146" cy="713702"/>
              </a:xfrm>
              <a:prstGeom prst="rect">
                <a:avLst/>
              </a:prstGeom>
              <a:noFill/>
              <a:ln>
                <a:noFill/>
              </a:ln>
            </p:spPr>
          </p:pic>
          <p:pic>
            <p:nvPicPr>
              <p:cNvPr id="162" name="Google Shape;162;p23"/>
              <p:cNvPicPr preferRelativeResize="0"/>
              <p:nvPr/>
            </p:nvPicPr>
            <p:blipFill rotWithShape="1">
              <a:blip r:embed="rId5">
                <a:alphaModFix/>
              </a:blip>
              <a:srcRect b="6287" l="11205" r="9767" t="6269"/>
              <a:stretch/>
            </p:blipFill>
            <p:spPr>
              <a:xfrm rot="-5400000">
                <a:off x="355513" y="-503725"/>
                <a:ext cx="713225" cy="1424252"/>
              </a:xfrm>
              <a:prstGeom prst="rect">
                <a:avLst/>
              </a:prstGeom>
              <a:noFill/>
              <a:ln>
                <a:noFill/>
              </a:ln>
            </p:spPr>
          </p:pic>
          <p:pic>
            <p:nvPicPr>
              <p:cNvPr id="163" name="Google Shape;163;p23"/>
              <p:cNvPicPr preferRelativeResize="0"/>
              <p:nvPr/>
            </p:nvPicPr>
            <p:blipFill>
              <a:blip r:embed="rId6">
                <a:alphaModFix/>
              </a:blip>
              <a:stretch>
                <a:fillRect/>
              </a:stretch>
            </p:blipFill>
            <p:spPr>
              <a:xfrm>
                <a:off x="1316137" y="-226387"/>
                <a:ext cx="797100" cy="869564"/>
              </a:xfrm>
              <a:prstGeom prst="rect">
                <a:avLst/>
              </a:prstGeom>
              <a:noFill/>
              <a:ln>
                <a:noFill/>
              </a:ln>
            </p:spPr>
          </p:pic>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sp>
        <p:nvSpPr>
          <p:cNvPr id="25" name="Google Shape;25;p4"/>
          <p:cNvSpPr txBox="1"/>
          <p:nvPr>
            <p:ph type="title"/>
          </p:nvPr>
        </p:nvSpPr>
        <p:spPr>
          <a:xfrm>
            <a:off x="713225" y="593367"/>
            <a:ext cx="7717500" cy="7635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713225" y="1536633"/>
            <a:ext cx="7717500" cy="18711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grpSp>
        <p:nvGrpSpPr>
          <p:cNvPr id="27" name="Google Shape;27;p4"/>
          <p:cNvGrpSpPr/>
          <p:nvPr/>
        </p:nvGrpSpPr>
        <p:grpSpPr>
          <a:xfrm>
            <a:off x="-18650" y="-301850"/>
            <a:ext cx="1463757" cy="869564"/>
            <a:chOff x="-18650" y="-226387"/>
            <a:chExt cx="1463757" cy="869564"/>
          </a:xfrm>
        </p:grpSpPr>
        <p:pic>
          <p:nvPicPr>
            <p:cNvPr id="28" name="Google Shape;28;p4"/>
            <p:cNvPicPr preferRelativeResize="0"/>
            <p:nvPr/>
          </p:nvPicPr>
          <p:blipFill rotWithShape="1">
            <a:blip r:embed="rId2">
              <a:alphaModFix/>
            </a:blip>
            <a:srcRect b="6876" l="7047" r="7210" t="8117"/>
            <a:stretch/>
          </p:blipFill>
          <p:spPr>
            <a:xfrm flipH="1" rot="-5400000">
              <a:off x="732682" y="-148453"/>
              <a:ext cx="711146" cy="713702"/>
            </a:xfrm>
            <a:prstGeom prst="rect">
              <a:avLst/>
            </a:prstGeom>
            <a:noFill/>
            <a:ln>
              <a:noFill/>
            </a:ln>
          </p:spPr>
        </p:pic>
        <p:pic>
          <p:nvPicPr>
            <p:cNvPr id="29" name="Google Shape;29;p4"/>
            <p:cNvPicPr preferRelativeResize="0"/>
            <p:nvPr/>
          </p:nvPicPr>
          <p:blipFill>
            <a:blip r:embed="rId3">
              <a:alphaModFix/>
            </a:blip>
            <a:stretch>
              <a:fillRect/>
            </a:stretch>
          </p:blipFill>
          <p:spPr>
            <a:xfrm>
              <a:off x="-18650" y="-226387"/>
              <a:ext cx="797100" cy="869564"/>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713225" y="593367"/>
            <a:ext cx="7717500" cy="7635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5"/>
          <p:cNvSpPr txBox="1"/>
          <p:nvPr>
            <p:ph idx="1" type="body"/>
          </p:nvPr>
        </p:nvSpPr>
        <p:spPr>
          <a:xfrm>
            <a:off x="3117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grpSp>
        <p:nvGrpSpPr>
          <p:cNvPr id="34" name="Google Shape;34;p5"/>
          <p:cNvGrpSpPr/>
          <p:nvPr/>
        </p:nvGrpSpPr>
        <p:grpSpPr>
          <a:xfrm flipH="1" rot="10800000">
            <a:off x="-44355" y="5961705"/>
            <a:ext cx="2268087" cy="960844"/>
            <a:chOff x="6866520" y="8909681"/>
            <a:chExt cx="2268087" cy="720651"/>
          </a:xfrm>
        </p:grpSpPr>
        <p:pic>
          <p:nvPicPr>
            <p:cNvPr id="35" name="Google Shape;35;p5"/>
            <p:cNvPicPr preferRelativeResize="0"/>
            <p:nvPr/>
          </p:nvPicPr>
          <p:blipFill rotWithShape="1">
            <a:blip r:embed="rId2">
              <a:alphaModFix/>
            </a:blip>
            <a:srcRect b="5411" l="7618" r="6969" t="6884"/>
            <a:stretch/>
          </p:blipFill>
          <p:spPr>
            <a:xfrm rot="-5400000">
              <a:off x="6871608" y="8904593"/>
              <a:ext cx="713250" cy="723425"/>
            </a:xfrm>
            <a:prstGeom prst="rect">
              <a:avLst/>
            </a:prstGeom>
            <a:noFill/>
            <a:ln>
              <a:noFill/>
            </a:ln>
          </p:spPr>
        </p:pic>
        <p:pic>
          <p:nvPicPr>
            <p:cNvPr id="36" name="Google Shape;36;p5"/>
            <p:cNvPicPr preferRelativeResize="0"/>
            <p:nvPr/>
          </p:nvPicPr>
          <p:blipFill rotWithShape="1">
            <a:blip r:embed="rId3">
              <a:alphaModFix/>
            </a:blip>
            <a:srcRect b="0" l="10151" r="7981" t="6603"/>
            <a:stretch/>
          </p:blipFill>
          <p:spPr>
            <a:xfrm flipH="1" rot="-5400000">
              <a:off x="8001946" y="8497670"/>
              <a:ext cx="720651" cy="1544672"/>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sp>
        <p:nvSpPr>
          <p:cNvPr id="38" name="Google Shape;38;p6"/>
          <p:cNvSpPr txBox="1"/>
          <p:nvPr>
            <p:ph type="title"/>
          </p:nvPr>
        </p:nvSpPr>
        <p:spPr>
          <a:xfrm>
            <a:off x="713225" y="593367"/>
            <a:ext cx="7717500" cy="7635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39" name="Google Shape;39;p6"/>
          <p:cNvGrpSpPr/>
          <p:nvPr/>
        </p:nvGrpSpPr>
        <p:grpSpPr>
          <a:xfrm>
            <a:off x="8507230" y="0"/>
            <a:ext cx="713248" cy="1868690"/>
            <a:chOff x="8397300" y="0"/>
            <a:chExt cx="746700" cy="1467250"/>
          </a:xfrm>
        </p:grpSpPr>
        <p:pic>
          <p:nvPicPr>
            <p:cNvPr id="40" name="Google Shape;40;p6"/>
            <p:cNvPicPr preferRelativeResize="0"/>
            <p:nvPr/>
          </p:nvPicPr>
          <p:blipFill rotWithShape="1">
            <a:blip r:embed="rId2">
              <a:alphaModFix/>
            </a:blip>
            <a:srcRect b="6876" l="7047" r="7210" t="8117"/>
            <a:stretch/>
          </p:blipFill>
          <p:spPr>
            <a:xfrm flipH="1" rot="10800000">
              <a:off x="8399500" y="0"/>
              <a:ext cx="744500" cy="747175"/>
            </a:xfrm>
            <a:prstGeom prst="rect">
              <a:avLst/>
            </a:prstGeom>
            <a:noFill/>
            <a:ln>
              <a:noFill/>
            </a:ln>
          </p:spPr>
        </p:pic>
        <p:pic>
          <p:nvPicPr>
            <p:cNvPr id="41" name="Google Shape;41;p6"/>
            <p:cNvPicPr preferRelativeResize="0"/>
            <p:nvPr/>
          </p:nvPicPr>
          <p:blipFill rotWithShape="1">
            <a:blip r:embed="rId3">
              <a:alphaModFix/>
            </a:blip>
            <a:srcRect b="6764" l="5854" r="5571" t="7177"/>
            <a:stretch/>
          </p:blipFill>
          <p:spPr>
            <a:xfrm>
              <a:off x="8397300" y="747175"/>
              <a:ext cx="746700" cy="720075"/>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grpSp>
        <p:nvGrpSpPr>
          <p:cNvPr id="43" name="Google Shape;43;p7"/>
          <p:cNvGrpSpPr/>
          <p:nvPr/>
        </p:nvGrpSpPr>
        <p:grpSpPr>
          <a:xfrm>
            <a:off x="-3000" y="0"/>
            <a:ext cx="8939250" cy="6857812"/>
            <a:chOff x="-3000" y="0"/>
            <a:chExt cx="8939250" cy="5143488"/>
          </a:xfrm>
        </p:grpSpPr>
        <p:grpSp>
          <p:nvGrpSpPr>
            <p:cNvPr id="44" name="Google Shape;44;p7"/>
            <p:cNvGrpSpPr/>
            <p:nvPr/>
          </p:nvGrpSpPr>
          <p:grpSpPr>
            <a:xfrm flipH="1" rot="10800000">
              <a:off x="-3000" y="0"/>
              <a:ext cx="713250" cy="2207775"/>
              <a:chOff x="-3000" y="0"/>
              <a:chExt cx="713250" cy="2207775"/>
            </a:xfrm>
          </p:grpSpPr>
          <p:pic>
            <p:nvPicPr>
              <p:cNvPr id="45" name="Google Shape;45;p7"/>
              <p:cNvPicPr preferRelativeResize="0"/>
              <p:nvPr/>
            </p:nvPicPr>
            <p:blipFill rotWithShape="1">
              <a:blip r:embed="rId2">
                <a:alphaModFix/>
              </a:blip>
              <a:srcRect b="5679" l="12379" r="11342" t="6261"/>
              <a:stretch/>
            </p:blipFill>
            <p:spPr>
              <a:xfrm flipH="1">
                <a:off x="-3000" y="795365"/>
                <a:ext cx="713250" cy="1412411"/>
              </a:xfrm>
              <a:prstGeom prst="rect">
                <a:avLst/>
              </a:prstGeom>
              <a:noFill/>
              <a:ln>
                <a:noFill/>
              </a:ln>
            </p:spPr>
          </p:pic>
          <p:pic>
            <p:nvPicPr>
              <p:cNvPr id="46" name="Google Shape;46;p7"/>
              <p:cNvPicPr preferRelativeResize="0"/>
              <p:nvPr/>
            </p:nvPicPr>
            <p:blipFill rotWithShape="1">
              <a:blip r:embed="rId3">
                <a:alphaModFix/>
              </a:blip>
              <a:srcRect b="7533" l="4333" r="6491" t="10135"/>
              <a:stretch/>
            </p:blipFill>
            <p:spPr>
              <a:xfrm flipH="1">
                <a:off x="-3000" y="0"/>
                <a:ext cx="713250" cy="719184"/>
              </a:xfrm>
              <a:prstGeom prst="rect">
                <a:avLst/>
              </a:prstGeom>
              <a:noFill/>
              <a:ln>
                <a:noFill/>
              </a:ln>
            </p:spPr>
          </p:pic>
        </p:grpSp>
        <p:grpSp>
          <p:nvGrpSpPr>
            <p:cNvPr id="47" name="Google Shape;47;p7"/>
            <p:cNvGrpSpPr/>
            <p:nvPr/>
          </p:nvGrpSpPr>
          <p:grpSpPr>
            <a:xfrm flipH="1" rot="-5400000">
              <a:off x="7450825" y="3658063"/>
              <a:ext cx="747400" cy="2223449"/>
              <a:chOff x="8396600" y="2920038"/>
              <a:chExt cx="747400" cy="2223449"/>
            </a:xfrm>
          </p:grpSpPr>
          <p:pic>
            <p:nvPicPr>
              <p:cNvPr id="48" name="Google Shape;48;p7"/>
              <p:cNvPicPr preferRelativeResize="0"/>
              <p:nvPr/>
            </p:nvPicPr>
            <p:blipFill rotWithShape="1">
              <a:blip r:embed="rId4">
                <a:alphaModFix/>
              </a:blip>
              <a:srcRect b="4853" l="10802" r="6858" t="7687"/>
              <a:stretch/>
            </p:blipFill>
            <p:spPr>
              <a:xfrm flipH="1">
                <a:off x="8430750" y="2920038"/>
                <a:ext cx="713250" cy="715747"/>
              </a:xfrm>
              <a:prstGeom prst="rect">
                <a:avLst/>
              </a:prstGeom>
              <a:noFill/>
              <a:ln>
                <a:noFill/>
              </a:ln>
            </p:spPr>
          </p:pic>
          <p:pic>
            <p:nvPicPr>
              <p:cNvPr id="49" name="Google Shape;49;p7"/>
              <p:cNvPicPr preferRelativeResize="0"/>
              <p:nvPr/>
            </p:nvPicPr>
            <p:blipFill rotWithShape="1">
              <a:blip r:embed="rId5">
                <a:alphaModFix/>
              </a:blip>
              <a:srcRect b="8287" l="12422" r="8600" t="6446"/>
              <a:stretch/>
            </p:blipFill>
            <p:spPr>
              <a:xfrm flipH="1">
                <a:off x="8396600" y="3684912"/>
                <a:ext cx="747400" cy="1458576"/>
              </a:xfrm>
              <a:prstGeom prst="rect">
                <a:avLst/>
              </a:prstGeom>
              <a:noFill/>
              <a:ln>
                <a:noFill/>
              </a:ln>
            </p:spPr>
          </p:pic>
        </p:grpSp>
      </p:grpSp>
      <p:sp>
        <p:nvSpPr>
          <p:cNvPr id="50" name="Google Shape;50;p7"/>
          <p:cNvSpPr txBox="1"/>
          <p:nvPr>
            <p:ph type="title"/>
          </p:nvPr>
        </p:nvSpPr>
        <p:spPr>
          <a:xfrm>
            <a:off x="964300" y="740800"/>
            <a:ext cx="2808000" cy="1007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1" name="Google Shape;51;p7"/>
          <p:cNvSpPr txBox="1"/>
          <p:nvPr>
            <p:ph idx="1" type="body"/>
          </p:nvPr>
        </p:nvSpPr>
        <p:spPr>
          <a:xfrm>
            <a:off x="964300" y="1852800"/>
            <a:ext cx="2808000" cy="4239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2" name="Shape 52"/>
        <p:cNvGrpSpPr/>
        <p:nvPr/>
      </p:nvGrpSpPr>
      <p:grpSpPr>
        <a:xfrm>
          <a:off x="0" y="0"/>
          <a:ext cx="0" cy="0"/>
          <a:chOff x="0" y="0"/>
          <a:chExt cx="0" cy="0"/>
        </a:xfrm>
      </p:grpSpPr>
      <p:sp>
        <p:nvSpPr>
          <p:cNvPr id="53" name="Google Shape;53;p8"/>
          <p:cNvSpPr txBox="1"/>
          <p:nvPr>
            <p:ph type="title"/>
          </p:nvPr>
        </p:nvSpPr>
        <p:spPr>
          <a:xfrm>
            <a:off x="1585200" y="1225533"/>
            <a:ext cx="5973600" cy="39957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54" name="Google Shape;54;p8"/>
          <p:cNvGrpSpPr/>
          <p:nvPr/>
        </p:nvGrpSpPr>
        <p:grpSpPr>
          <a:xfrm rot="10800000">
            <a:off x="5" y="4989300"/>
            <a:ext cx="713248" cy="1868690"/>
            <a:chOff x="8397300" y="0"/>
            <a:chExt cx="746700" cy="1467250"/>
          </a:xfrm>
        </p:grpSpPr>
        <p:pic>
          <p:nvPicPr>
            <p:cNvPr id="55" name="Google Shape;55;p8"/>
            <p:cNvPicPr preferRelativeResize="0"/>
            <p:nvPr/>
          </p:nvPicPr>
          <p:blipFill rotWithShape="1">
            <a:blip r:embed="rId2">
              <a:alphaModFix/>
            </a:blip>
            <a:srcRect b="6876" l="7047" r="7210" t="8117"/>
            <a:stretch/>
          </p:blipFill>
          <p:spPr>
            <a:xfrm flipH="1" rot="10800000">
              <a:off x="8399500" y="0"/>
              <a:ext cx="744500" cy="747175"/>
            </a:xfrm>
            <a:prstGeom prst="rect">
              <a:avLst/>
            </a:prstGeom>
            <a:noFill/>
            <a:ln>
              <a:noFill/>
            </a:ln>
          </p:spPr>
        </p:pic>
        <p:pic>
          <p:nvPicPr>
            <p:cNvPr id="56" name="Google Shape;56;p8"/>
            <p:cNvPicPr preferRelativeResize="0"/>
            <p:nvPr/>
          </p:nvPicPr>
          <p:blipFill rotWithShape="1">
            <a:blip r:embed="rId3">
              <a:alphaModFix/>
            </a:blip>
            <a:srcRect b="6764" l="5854" r="5571" t="7177"/>
            <a:stretch/>
          </p:blipFill>
          <p:spPr>
            <a:xfrm>
              <a:off x="8397300" y="747175"/>
              <a:ext cx="746700" cy="720075"/>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7" name="Shape 57"/>
        <p:cNvGrpSpPr/>
        <p:nvPr/>
      </p:nvGrpSpPr>
      <p:grpSpPr>
        <a:xfrm>
          <a:off x="0" y="0"/>
          <a:ext cx="0" cy="0"/>
          <a:chOff x="0" y="0"/>
          <a:chExt cx="0" cy="0"/>
        </a:xfrm>
      </p:grpSpPr>
      <p:sp>
        <p:nvSpPr>
          <p:cNvPr id="58" name="Google Shape;58;p9"/>
          <p:cNvSpPr txBox="1"/>
          <p:nvPr>
            <p:ph type="title"/>
          </p:nvPr>
        </p:nvSpPr>
        <p:spPr>
          <a:xfrm>
            <a:off x="2549400" y="1644233"/>
            <a:ext cx="4045200" cy="19764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9" name="Google Shape;59;p9"/>
          <p:cNvSpPr txBox="1"/>
          <p:nvPr>
            <p:ph idx="1" type="subTitle"/>
          </p:nvPr>
        </p:nvSpPr>
        <p:spPr>
          <a:xfrm>
            <a:off x="2549400" y="3737433"/>
            <a:ext cx="4045200" cy="16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60" name="Google Shape;60;p9"/>
          <p:cNvGrpSpPr/>
          <p:nvPr/>
        </p:nvGrpSpPr>
        <p:grpSpPr>
          <a:xfrm flipH="1">
            <a:off x="1" y="0"/>
            <a:ext cx="9146200" cy="6884195"/>
            <a:chOff x="1" y="0"/>
            <a:chExt cx="9146200" cy="5163275"/>
          </a:xfrm>
        </p:grpSpPr>
        <p:pic>
          <p:nvPicPr>
            <p:cNvPr id="61" name="Google Shape;61;p9"/>
            <p:cNvPicPr preferRelativeResize="0"/>
            <p:nvPr/>
          </p:nvPicPr>
          <p:blipFill rotWithShape="1">
            <a:blip r:embed="rId2">
              <a:alphaModFix/>
            </a:blip>
            <a:srcRect b="6874" l="6912" r="7213" t="7830"/>
            <a:stretch/>
          </p:blipFill>
          <p:spPr>
            <a:xfrm>
              <a:off x="8430775" y="0"/>
              <a:ext cx="715425" cy="719275"/>
            </a:xfrm>
            <a:prstGeom prst="rect">
              <a:avLst/>
            </a:prstGeom>
            <a:noFill/>
            <a:ln>
              <a:noFill/>
            </a:ln>
          </p:spPr>
        </p:pic>
        <p:pic>
          <p:nvPicPr>
            <p:cNvPr id="62" name="Google Shape;62;p9"/>
            <p:cNvPicPr preferRelativeResize="0"/>
            <p:nvPr/>
          </p:nvPicPr>
          <p:blipFill rotWithShape="1">
            <a:blip r:embed="rId3">
              <a:alphaModFix/>
            </a:blip>
            <a:srcRect b="4853" l="10802" r="6858" t="7687"/>
            <a:stretch/>
          </p:blipFill>
          <p:spPr>
            <a:xfrm flipH="1">
              <a:off x="8431862" y="795476"/>
              <a:ext cx="713250" cy="715747"/>
            </a:xfrm>
            <a:prstGeom prst="rect">
              <a:avLst/>
            </a:prstGeom>
            <a:noFill/>
            <a:ln>
              <a:noFill/>
            </a:ln>
          </p:spPr>
        </p:pic>
        <p:pic>
          <p:nvPicPr>
            <p:cNvPr id="63" name="Google Shape;63;p9"/>
            <p:cNvPicPr preferRelativeResize="0"/>
            <p:nvPr/>
          </p:nvPicPr>
          <p:blipFill rotWithShape="1">
            <a:blip r:embed="rId4">
              <a:alphaModFix/>
            </a:blip>
            <a:srcRect b="5274" l="9086" r="8459" t="6674"/>
            <a:stretch/>
          </p:blipFill>
          <p:spPr>
            <a:xfrm flipH="1">
              <a:off x="1" y="3786413"/>
              <a:ext cx="713250" cy="1376863"/>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4" name="Shape 64"/>
        <p:cNvGrpSpPr/>
        <p:nvPr/>
      </p:nvGrpSpPr>
      <p:grpSpPr>
        <a:xfrm>
          <a:off x="0" y="0"/>
          <a:ext cx="0" cy="0"/>
          <a:chOff x="0" y="0"/>
          <a:chExt cx="0" cy="0"/>
        </a:xfrm>
      </p:grpSpPr>
      <p:sp>
        <p:nvSpPr>
          <p:cNvPr id="65" name="Google Shape;65;p10"/>
          <p:cNvSpPr txBox="1"/>
          <p:nvPr>
            <p:ph idx="1" type="body"/>
          </p:nvPr>
        </p:nvSpPr>
        <p:spPr>
          <a:xfrm>
            <a:off x="1572600" y="5274367"/>
            <a:ext cx="5998800" cy="806700"/>
          </a:xfrm>
          <a:prstGeom prst="rect">
            <a:avLst/>
          </a:prstGeom>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Font typeface="DM Sans"/>
              <a:buNone/>
              <a:defRPr b="1" sz="2400">
                <a:latin typeface="DM Sans"/>
                <a:ea typeface="DM Sans"/>
                <a:cs typeface="DM Sans"/>
                <a:sym typeface="DM Sans"/>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93367"/>
            <a:ext cx="7717500" cy="763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1pPr>
            <a:lvl2pPr lvl="1">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2pPr>
            <a:lvl3pPr lvl="2">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3pPr>
            <a:lvl4pPr lvl="3">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4pPr>
            <a:lvl5pPr lvl="4">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5pPr>
            <a:lvl6pPr lvl="5">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6pPr>
            <a:lvl7pPr lvl="6">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7pPr>
            <a:lvl8pPr lvl="7">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8pPr>
            <a:lvl9pPr lvl="8">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9pPr>
          </a:lstStyle>
          <a:p/>
        </p:txBody>
      </p:sp>
      <p:sp>
        <p:nvSpPr>
          <p:cNvPr id="7" name="Google Shape;7;p1"/>
          <p:cNvSpPr txBox="1"/>
          <p:nvPr>
            <p:ph idx="1" type="body"/>
          </p:nvPr>
        </p:nvSpPr>
        <p:spPr>
          <a:xfrm>
            <a:off x="713225" y="1536633"/>
            <a:ext cx="7717500" cy="46080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indent="-317500" lvl="1" marL="9144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2pPr>
            <a:lvl3pPr indent="-317500" lvl="2" marL="13716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3pPr>
            <a:lvl4pPr indent="-317500" lvl="3" marL="18288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4pPr>
            <a:lvl5pPr indent="-317500" lvl="4" marL="22860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5pPr>
            <a:lvl6pPr indent="-317500" lvl="5" marL="27432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6pPr>
            <a:lvl7pPr indent="-317500" lvl="6" marL="32004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7pPr>
            <a:lvl8pPr indent="-317500" lvl="7" marL="36576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8pPr>
            <a:lvl9pPr indent="-317500" lvl="8" marL="41148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41.png"/><Relationship Id="rId4" Type="http://schemas.openxmlformats.org/officeDocument/2006/relationships/image" Target="../media/image3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4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5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1.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6.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38.png"/><Relationship Id="rId4" Type="http://schemas.openxmlformats.org/officeDocument/2006/relationships/image" Target="../media/image42.png"/><Relationship Id="rId5" Type="http://schemas.openxmlformats.org/officeDocument/2006/relationships/image" Target="../media/image44.png"/><Relationship Id="rId6" Type="http://schemas.openxmlformats.org/officeDocument/2006/relationships/image" Target="../media/image47.png"/><Relationship Id="rId7" Type="http://schemas.openxmlformats.org/officeDocument/2006/relationships/image" Target="../media/image53.png"/><Relationship Id="rId8"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5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5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3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52.png"/><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48.png"/><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4.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3.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4"/>
          <p:cNvSpPr txBox="1"/>
          <p:nvPr>
            <p:ph idx="4294967295" type="ctrTitle"/>
          </p:nvPr>
        </p:nvSpPr>
        <p:spPr>
          <a:xfrm>
            <a:off x="490400" y="2074467"/>
            <a:ext cx="7671600" cy="289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600"/>
              <a:t>Samsung </a:t>
            </a:r>
            <a:r>
              <a:rPr lang="en" sz="4600"/>
              <a:t>Quick</a:t>
            </a:r>
            <a:r>
              <a:rPr lang="en" sz="4600"/>
              <a:t>Share Project</a:t>
            </a:r>
            <a:endParaRPr sz="4600"/>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3"/>
          <p:cNvSpPr/>
          <p:nvPr/>
        </p:nvSpPr>
        <p:spPr>
          <a:xfrm>
            <a:off x="389875" y="1321500"/>
            <a:ext cx="598800" cy="688800"/>
          </a:xfrm>
          <a:prstGeom prst="ellipse">
            <a:avLst/>
          </a:prstGeom>
          <a:solidFill>
            <a:srgbClr val="FCE5C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900">
                <a:latin typeface="Nunito"/>
                <a:ea typeface="Nunito"/>
                <a:cs typeface="Nunito"/>
                <a:sym typeface="Nunito"/>
              </a:rPr>
              <a:t>8</a:t>
            </a:r>
            <a:endParaRPr sz="2900">
              <a:latin typeface="Nunito"/>
              <a:ea typeface="Nunito"/>
              <a:cs typeface="Nunito"/>
              <a:sym typeface="Nunito"/>
            </a:endParaRPr>
          </a:p>
        </p:txBody>
      </p:sp>
      <p:sp>
        <p:nvSpPr>
          <p:cNvPr id="231" name="Google Shape;231;p33"/>
          <p:cNvSpPr/>
          <p:nvPr/>
        </p:nvSpPr>
        <p:spPr>
          <a:xfrm>
            <a:off x="375150" y="2401533"/>
            <a:ext cx="598800" cy="688800"/>
          </a:xfrm>
          <a:prstGeom prst="ellipse">
            <a:avLst/>
          </a:prstGeom>
          <a:solidFill>
            <a:srgbClr val="FCE5C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900">
                <a:latin typeface="Nunito"/>
                <a:ea typeface="Nunito"/>
                <a:cs typeface="Nunito"/>
                <a:sym typeface="Nunito"/>
              </a:rPr>
              <a:t>1</a:t>
            </a:r>
            <a:endParaRPr sz="2900">
              <a:latin typeface="Nunito"/>
              <a:ea typeface="Nunito"/>
              <a:cs typeface="Nunito"/>
              <a:sym typeface="Nunito"/>
            </a:endParaRPr>
          </a:p>
        </p:txBody>
      </p:sp>
      <p:sp>
        <p:nvSpPr>
          <p:cNvPr id="232" name="Google Shape;232;p33"/>
          <p:cNvSpPr/>
          <p:nvPr/>
        </p:nvSpPr>
        <p:spPr>
          <a:xfrm>
            <a:off x="375150" y="3481567"/>
            <a:ext cx="598800" cy="688800"/>
          </a:xfrm>
          <a:prstGeom prst="ellipse">
            <a:avLst/>
          </a:prstGeom>
          <a:solidFill>
            <a:srgbClr val="FCE5C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900">
                <a:latin typeface="Nunito"/>
                <a:ea typeface="Nunito"/>
                <a:cs typeface="Nunito"/>
                <a:sym typeface="Nunito"/>
              </a:rPr>
              <a:t>5</a:t>
            </a:r>
            <a:endParaRPr sz="2900">
              <a:latin typeface="Nunito"/>
              <a:ea typeface="Nunito"/>
              <a:cs typeface="Nunito"/>
              <a:sym typeface="Nunito"/>
            </a:endParaRPr>
          </a:p>
        </p:txBody>
      </p:sp>
      <p:sp>
        <p:nvSpPr>
          <p:cNvPr id="233" name="Google Shape;233;p33"/>
          <p:cNvSpPr txBox="1"/>
          <p:nvPr/>
        </p:nvSpPr>
        <p:spPr>
          <a:xfrm>
            <a:off x="1810775" y="1391900"/>
            <a:ext cx="2341500" cy="68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unito"/>
                <a:ea typeface="Nunito"/>
                <a:cs typeface="Nunito"/>
                <a:sym typeface="Nunito"/>
              </a:rPr>
              <a:t>All participants own a smartphone and a laptop</a:t>
            </a:r>
            <a:endParaRPr>
              <a:solidFill>
                <a:schemeClr val="dk1"/>
              </a:solidFill>
              <a:latin typeface="Nunito"/>
              <a:ea typeface="Nunito"/>
              <a:cs typeface="Nunito"/>
              <a:sym typeface="Nunito"/>
            </a:endParaRPr>
          </a:p>
        </p:txBody>
      </p:sp>
      <p:sp>
        <p:nvSpPr>
          <p:cNvPr id="234" name="Google Shape;234;p33"/>
          <p:cNvSpPr txBox="1"/>
          <p:nvPr/>
        </p:nvSpPr>
        <p:spPr>
          <a:xfrm>
            <a:off x="1916200" y="2471933"/>
            <a:ext cx="2924100" cy="68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unito"/>
                <a:ea typeface="Nunito"/>
                <a:cs typeface="Nunito"/>
                <a:sym typeface="Nunito"/>
              </a:rPr>
              <a:t>Owned an Apple iPad</a:t>
            </a:r>
            <a:endParaRPr>
              <a:solidFill>
                <a:schemeClr val="dk1"/>
              </a:solidFill>
              <a:latin typeface="Nunito"/>
              <a:ea typeface="Nunito"/>
              <a:cs typeface="Nunito"/>
              <a:sym typeface="Nunito"/>
            </a:endParaRPr>
          </a:p>
        </p:txBody>
      </p:sp>
      <p:sp>
        <p:nvSpPr>
          <p:cNvPr id="235" name="Google Shape;235;p33"/>
          <p:cNvSpPr txBox="1"/>
          <p:nvPr/>
        </p:nvSpPr>
        <p:spPr>
          <a:xfrm>
            <a:off x="1916200" y="3481567"/>
            <a:ext cx="3029400" cy="68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unito"/>
                <a:ea typeface="Nunito"/>
                <a:cs typeface="Nunito"/>
                <a:sym typeface="Nunito"/>
              </a:rPr>
              <a:t>Had a</a:t>
            </a:r>
            <a:r>
              <a:rPr lang="en">
                <a:solidFill>
                  <a:schemeClr val="dk1"/>
                </a:solidFill>
                <a:latin typeface="Nunito"/>
                <a:ea typeface="Nunito"/>
                <a:cs typeface="Nunito"/>
                <a:sym typeface="Nunito"/>
              </a:rPr>
              <a:t> smartwatch</a:t>
            </a:r>
            <a:endParaRPr>
              <a:solidFill>
                <a:schemeClr val="dk1"/>
              </a:solidFill>
              <a:latin typeface="Nunito"/>
              <a:ea typeface="Nunito"/>
              <a:cs typeface="Nunito"/>
              <a:sym typeface="Nunito"/>
            </a:endParaRPr>
          </a:p>
        </p:txBody>
      </p:sp>
      <p:sp>
        <p:nvSpPr>
          <p:cNvPr id="236" name="Google Shape;236;p33"/>
          <p:cNvSpPr/>
          <p:nvPr/>
        </p:nvSpPr>
        <p:spPr>
          <a:xfrm>
            <a:off x="1211975" y="1595500"/>
            <a:ext cx="598800" cy="28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37" name="Google Shape;237;p33"/>
          <p:cNvSpPr/>
          <p:nvPr/>
        </p:nvSpPr>
        <p:spPr>
          <a:xfrm>
            <a:off x="1153175" y="2675533"/>
            <a:ext cx="598800" cy="28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38" name="Google Shape;238;p33"/>
          <p:cNvSpPr/>
          <p:nvPr/>
        </p:nvSpPr>
        <p:spPr>
          <a:xfrm>
            <a:off x="1211975" y="3685167"/>
            <a:ext cx="598800" cy="28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39" name="Google Shape;239;p33"/>
          <p:cNvSpPr txBox="1"/>
          <p:nvPr/>
        </p:nvSpPr>
        <p:spPr>
          <a:xfrm>
            <a:off x="4945600" y="1391900"/>
            <a:ext cx="2924100" cy="68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unito"/>
                <a:ea typeface="Nunito"/>
                <a:cs typeface="Nunito"/>
                <a:sym typeface="Nunito"/>
              </a:rPr>
              <a:t>2 </a:t>
            </a:r>
            <a:r>
              <a:rPr lang="en">
                <a:solidFill>
                  <a:schemeClr val="dk1"/>
                </a:solidFill>
                <a:latin typeface="Nunito"/>
                <a:ea typeface="Nunito"/>
                <a:cs typeface="Nunito"/>
                <a:sym typeface="Nunito"/>
              </a:rPr>
              <a:t>of them</a:t>
            </a:r>
            <a:r>
              <a:rPr lang="en">
                <a:solidFill>
                  <a:schemeClr val="dk1"/>
                </a:solidFill>
                <a:latin typeface="Nunito"/>
                <a:ea typeface="Nunito"/>
                <a:cs typeface="Nunito"/>
                <a:sym typeface="Nunito"/>
              </a:rPr>
              <a:t> had an Apple device</a:t>
            </a:r>
            <a:endParaRPr>
              <a:solidFill>
                <a:schemeClr val="dk1"/>
              </a:solidFill>
              <a:latin typeface="Nunito"/>
              <a:ea typeface="Nunito"/>
              <a:cs typeface="Nunito"/>
              <a:sym typeface="Nunito"/>
            </a:endParaRPr>
          </a:p>
          <a:p>
            <a:pPr indent="0" lvl="0" marL="0" rtl="0" algn="l">
              <a:spcBef>
                <a:spcPts val="0"/>
              </a:spcBef>
              <a:spcAft>
                <a:spcPts val="0"/>
              </a:spcAft>
              <a:buNone/>
            </a:pPr>
            <a:r>
              <a:rPr lang="en">
                <a:solidFill>
                  <a:schemeClr val="dk1"/>
                </a:solidFill>
                <a:latin typeface="Nunito"/>
                <a:ea typeface="Nunito"/>
                <a:cs typeface="Nunito"/>
                <a:sym typeface="Nunito"/>
              </a:rPr>
              <a:t>1 had a Samsung device.</a:t>
            </a:r>
            <a:endParaRPr>
              <a:solidFill>
                <a:schemeClr val="dk1"/>
              </a:solidFill>
              <a:latin typeface="Nunito"/>
              <a:ea typeface="Nunito"/>
              <a:cs typeface="Nunito"/>
              <a:sym typeface="Nunito"/>
            </a:endParaRPr>
          </a:p>
        </p:txBody>
      </p:sp>
      <p:sp>
        <p:nvSpPr>
          <p:cNvPr id="240" name="Google Shape;240;p33"/>
          <p:cNvSpPr txBox="1"/>
          <p:nvPr/>
        </p:nvSpPr>
        <p:spPr>
          <a:xfrm>
            <a:off x="0" y="0"/>
            <a:ext cx="81873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solidFill>
                  <a:schemeClr val="dk1"/>
                </a:solidFill>
                <a:latin typeface="DM Sans"/>
                <a:ea typeface="DM Sans"/>
                <a:cs typeface="DM Sans"/>
                <a:sym typeface="DM Sans"/>
              </a:rPr>
              <a:t>Sender’s</a:t>
            </a:r>
            <a:r>
              <a:rPr b="1" lang="en" sz="3600">
                <a:solidFill>
                  <a:schemeClr val="dk1"/>
                </a:solidFill>
                <a:latin typeface="DM Sans"/>
                <a:ea typeface="DM Sans"/>
                <a:cs typeface="DM Sans"/>
                <a:sym typeface="DM Sans"/>
              </a:rPr>
              <a:t> Demographics</a:t>
            </a:r>
            <a:endParaRPr/>
          </a:p>
        </p:txBody>
      </p:sp>
      <p:sp>
        <p:nvSpPr>
          <p:cNvPr id="241" name="Google Shape;241;p33"/>
          <p:cNvSpPr/>
          <p:nvPr/>
        </p:nvSpPr>
        <p:spPr>
          <a:xfrm>
            <a:off x="4152275" y="1587767"/>
            <a:ext cx="598800" cy="28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pic>
        <p:nvPicPr>
          <p:cNvPr id="242" name="Google Shape;242;p33" title="Points scored"/>
          <p:cNvPicPr preferRelativeResize="0"/>
          <p:nvPr/>
        </p:nvPicPr>
        <p:blipFill>
          <a:blip r:embed="rId3">
            <a:alphaModFix/>
          </a:blip>
          <a:stretch>
            <a:fillRect/>
          </a:stretch>
        </p:blipFill>
        <p:spPr>
          <a:xfrm>
            <a:off x="3926760" y="2487400"/>
            <a:ext cx="5217240" cy="3277950"/>
          </a:xfrm>
          <a:prstGeom prst="rect">
            <a:avLst/>
          </a:prstGeom>
          <a:noFill/>
          <a:ln cap="flat" cmpd="sng" w="38100">
            <a:solidFill>
              <a:srgbClr val="990000"/>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descr="Forms response chart. Question title: What type of files do you commonly share? (Please select all that apply) . Number of responses: 17 responses." id="247" name="Google Shape;247;p34" title="What type of files do you commonly share? (Please select all that apply) "/>
          <p:cNvPicPr preferRelativeResize="0"/>
          <p:nvPr/>
        </p:nvPicPr>
        <p:blipFill rotWithShape="1">
          <a:blip r:embed="rId3">
            <a:alphaModFix/>
          </a:blip>
          <a:srcRect b="7578" l="3461" r="5934" t="0"/>
          <a:stretch/>
        </p:blipFill>
        <p:spPr>
          <a:xfrm>
            <a:off x="3318250" y="79467"/>
            <a:ext cx="5281152" cy="3163569"/>
          </a:xfrm>
          <a:prstGeom prst="rect">
            <a:avLst/>
          </a:prstGeom>
          <a:noFill/>
          <a:ln>
            <a:noFill/>
          </a:ln>
        </p:spPr>
      </p:pic>
      <p:sp>
        <p:nvSpPr>
          <p:cNvPr id="248" name="Google Shape;248;p34"/>
          <p:cNvSpPr txBox="1"/>
          <p:nvPr/>
        </p:nvSpPr>
        <p:spPr>
          <a:xfrm>
            <a:off x="102550" y="3382467"/>
            <a:ext cx="4234800" cy="2539800"/>
          </a:xfrm>
          <a:prstGeom prst="rect">
            <a:avLst/>
          </a:prstGeom>
          <a:noFill/>
          <a:ln cap="flat" cmpd="sng" w="19050">
            <a:solidFill>
              <a:srgbClr val="99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700" u="sng">
                <a:solidFill>
                  <a:schemeClr val="dk1"/>
                </a:solidFill>
                <a:highlight>
                  <a:srgbClr val="FFFFFF"/>
                </a:highlight>
                <a:latin typeface="Raleway Black"/>
                <a:ea typeface="Raleway Black"/>
                <a:cs typeface="Raleway Black"/>
                <a:sym typeface="Raleway Black"/>
              </a:rPr>
              <a:t>DOCUMENTS</a:t>
            </a:r>
            <a:endParaRPr sz="1700" u="sng">
              <a:solidFill>
                <a:schemeClr val="dk1"/>
              </a:solidFill>
              <a:highlight>
                <a:srgbClr val="FFFFFF"/>
              </a:highlight>
              <a:latin typeface="Raleway Black"/>
              <a:ea typeface="Raleway Black"/>
              <a:cs typeface="Raleway Black"/>
              <a:sym typeface="Raleway Black"/>
            </a:endParaRPr>
          </a:p>
          <a:p>
            <a:pPr indent="0" lvl="0" marL="0" rtl="0" algn="ctr">
              <a:spcBef>
                <a:spcPts val="0"/>
              </a:spcBef>
              <a:spcAft>
                <a:spcPts val="0"/>
              </a:spcAft>
              <a:buNone/>
            </a:pPr>
            <a:r>
              <a:t/>
            </a:r>
            <a:endParaRPr sz="1700" u="sng">
              <a:solidFill>
                <a:schemeClr val="dk1"/>
              </a:solidFill>
              <a:highlight>
                <a:srgbClr val="FFFFFF"/>
              </a:highlight>
              <a:latin typeface="Raleway Black"/>
              <a:ea typeface="Raleway Black"/>
              <a:cs typeface="Raleway Black"/>
              <a:sym typeface="Raleway Black"/>
            </a:endParaRPr>
          </a:p>
          <a:p>
            <a:pPr indent="0" lvl="0" marL="0" rtl="0" algn="ctr">
              <a:spcBef>
                <a:spcPts val="0"/>
              </a:spcBef>
              <a:spcAft>
                <a:spcPts val="0"/>
              </a:spcAft>
              <a:buNone/>
            </a:pPr>
            <a:r>
              <a:rPr lang="en" sz="1300">
                <a:solidFill>
                  <a:schemeClr val="dk1"/>
                </a:solidFill>
                <a:highlight>
                  <a:srgbClr val="FFFFFF"/>
                </a:highlight>
                <a:latin typeface="Calibri"/>
                <a:ea typeface="Calibri"/>
                <a:cs typeface="Calibri"/>
                <a:sym typeface="Calibri"/>
              </a:rPr>
              <a:t>”</a:t>
            </a:r>
            <a:r>
              <a:rPr lang="en" sz="1300">
                <a:solidFill>
                  <a:schemeClr val="dk1"/>
                </a:solidFill>
                <a:highlight>
                  <a:srgbClr val="FFFFFF"/>
                </a:highlight>
                <a:latin typeface="Calibri"/>
                <a:ea typeface="Calibri"/>
                <a:cs typeface="Calibri"/>
                <a:sym typeface="Calibri"/>
              </a:rPr>
              <a:t>Some documents have to be shared like some passbook details or when my brother has booked my tickets</a:t>
            </a:r>
            <a:r>
              <a:rPr i="1" lang="en" sz="1300">
                <a:solidFill>
                  <a:schemeClr val="dk1"/>
                </a:solidFill>
                <a:highlight>
                  <a:srgbClr val="FFFFFF"/>
                </a:highlight>
                <a:latin typeface="Calibri"/>
                <a:ea typeface="Calibri"/>
                <a:cs typeface="Calibri"/>
                <a:sym typeface="Calibri"/>
              </a:rPr>
              <a:t>.</a:t>
            </a:r>
            <a:r>
              <a:rPr lang="en" sz="1300">
                <a:solidFill>
                  <a:schemeClr val="dk1"/>
                </a:solidFill>
                <a:highlight>
                  <a:srgbClr val="FFFFFF"/>
                </a:highlight>
                <a:latin typeface="Calibri"/>
                <a:ea typeface="Calibri"/>
                <a:cs typeface="Calibri"/>
                <a:sym typeface="Calibri"/>
              </a:rPr>
              <a:t>”</a:t>
            </a:r>
            <a:endParaRPr sz="1300">
              <a:solidFill>
                <a:schemeClr val="dk1"/>
              </a:solidFill>
              <a:highlight>
                <a:srgbClr val="FFFFFF"/>
              </a:highlight>
              <a:latin typeface="Calibri"/>
              <a:ea typeface="Calibri"/>
              <a:cs typeface="Calibri"/>
              <a:sym typeface="Calibri"/>
            </a:endParaRPr>
          </a:p>
          <a:p>
            <a:pPr indent="0" lvl="0" marL="1371600" rtl="0" algn="l">
              <a:spcBef>
                <a:spcPts val="0"/>
              </a:spcBef>
              <a:spcAft>
                <a:spcPts val="0"/>
              </a:spcAft>
              <a:buNone/>
            </a:pPr>
            <a:r>
              <a:rPr i="1" lang="en" sz="1300">
                <a:solidFill>
                  <a:schemeClr val="dk1"/>
                </a:solidFill>
                <a:highlight>
                  <a:schemeClr val="accent4"/>
                </a:highlight>
                <a:latin typeface="Calibri"/>
                <a:ea typeface="Calibri"/>
                <a:cs typeface="Calibri"/>
                <a:sym typeface="Calibri"/>
              </a:rPr>
              <a:t> -P4.1(M.Sc DT Student,Motorola user)</a:t>
            </a:r>
            <a:endParaRPr i="1" sz="1300">
              <a:solidFill>
                <a:schemeClr val="dk1"/>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a:solidFill>
                <a:schemeClr val="dk1"/>
              </a:solidFill>
              <a:highlight>
                <a:srgbClr val="FFFFFF"/>
              </a:highlight>
              <a:latin typeface="Nunito"/>
              <a:ea typeface="Nunito"/>
              <a:cs typeface="Nunito"/>
              <a:sym typeface="Nunito"/>
            </a:endParaRPr>
          </a:p>
          <a:p>
            <a:pPr indent="0" lvl="0" marL="0" rtl="0" algn="ctr">
              <a:spcBef>
                <a:spcPts val="0"/>
              </a:spcBef>
              <a:spcAft>
                <a:spcPts val="0"/>
              </a:spcAft>
              <a:buNone/>
            </a:pPr>
            <a:r>
              <a:rPr b="1" i="1" lang="en" sz="1300">
                <a:solidFill>
                  <a:schemeClr val="dk1"/>
                </a:solidFill>
                <a:highlight>
                  <a:schemeClr val="accent4"/>
                </a:highlight>
                <a:latin typeface="Calibri"/>
                <a:ea typeface="Calibri"/>
                <a:cs typeface="Calibri"/>
                <a:sym typeface="Calibri"/>
              </a:rPr>
              <a:t>"</a:t>
            </a:r>
            <a:r>
              <a:rPr lang="en" sz="1300">
                <a:solidFill>
                  <a:schemeClr val="dk1"/>
                </a:solidFill>
                <a:highlight>
                  <a:schemeClr val="accent4"/>
                </a:highlight>
                <a:latin typeface="Calibri"/>
                <a:ea typeface="Calibri"/>
                <a:cs typeface="Calibri"/>
                <a:sym typeface="Calibri"/>
              </a:rPr>
              <a:t>Like I took picture in my phone and then whatever I need I just copied the picture in from my device and I pasted the same picture in the Word document</a:t>
            </a:r>
            <a:r>
              <a:rPr b="1" i="1" lang="en" sz="1300">
                <a:solidFill>
                  <a:schemeClr val="dk1"/>
                </a:solidFill>
                <a:highlight>
                  <a:schemeClr val="accent4"/>
                </a:highlight>
                <a:latin typeface="Calibri"/>
                <a:ea typeface="Calibri"/>
                <a:cs typeface="Calibri"/>
                <a:sym typeface="Calibri"/>
              </a:rPr>
              <a:t>”</a:t>
            </a:r>
            <a:endParaRPr b="1" i="1" sz="1300">
              <a:solidFill>
                <a:schemeClr val="dk1"/>
              </a:solidFill>
              <a:highlight>
                <a:schemeClr val="accent4"/>
              </a:highlight>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300">
                <a:solidFill>
                  <a:schemeClr val="dk1"/>
                </a:solidFill>
                <a:highlight>
                  <a:schemeClr val="accent4"/>
                </a:highlight>
                <a:latin typeface="Calibri"/>
                <a:ea typeface="Calibri"/>
                <a:cs typeface="Calibri"/>
                <a:sym typeface="Calibri"/>
              </a:rPr>
              <a:t> 			-</a:t>
            </a:r>
            <a:r>
              <a:rPr i="1" lang="en" sz="1300">
                <a:solidFill>
                  <a:schemeClr val="dk1"/>
                </a:solidFill>
                <a:highlight>
                  <a:schemeClr val="accent4"/>
                </a:highlight>
                <a:latin typeface="Calibri"/>
                <a:ea typeface="Calibri"/>
                <a:cs typeface="Calibri"/>
                <a:sym typeface="Calibri"/>
              </a:rPr>
              <a:t>P2.4(Msc. DT student,Apple user)</a:t>
            </a:r>
            <a:endParaRPr i="1" sz="1300">
              <a:solidFill>
                <a:schemeClr val="dk1"/>
              </a:solidFill>
              <a:highlight>
                <a:schemeClr val="accent4"/>
              </a:highlight>
              <a:latin typeface="Calibri"/>
              <a:ea typeface="Calibri"/>
              <a:cs typeface="Calibri"/>
              <a:sym typeface="Calibri"/>
            </a:endParaRPr>
          </a:p>
          <a:p>
            <a:pPr indent="0" lvl="0" marL="0" rtl="0" algn="l">
              <a:spcBef>
                <a:spcPts val="0"/>
              </a:spcBef>
              <a:spcAft>
                <a:spcPts val="0"/>
              </a:spcAft>
              <a:buNone/>
            </a:pPr>
            <a:r>
              <a:t/>
            </a:r>
            <a:endParaRPr>
              <a:solidFill>
                <a:schemeClr val="dk1"/>
              </a:solidFill>
              <a:highlight>
                <a:srgbClr val="FFFFFF"/>
              </a:highlight>
              <a:latin typeface="Nunito"/>
              <a:ea typeface="Nunito"/>
              <a:cs typeface="Nunito"/>
              <a:sym typeface="Nunito"/>
            </a:endParaRPr>
          </a:p>
        </p:txBody>
      </p:sp>
      <p:sp>
        <p:nvSpPr>
          <p:cNvPr id="249" name="Google Shape;249;p34"/>
          <p:cNvSpPr txBox="1"/>
          <p:nvPr/>
        </p:nvSpPr>
        <p:spPr>
          <a:xfrm>
            <a:off x="4594550" y="3382467"/>
            <a:ext cx="4446900" cy="2508900"/>
          </a:xfrm>
          <a:prstGeom prst="rect">
            <a:avLst/>
          </a:prstGeom>
          <a:noFill/>
          <a:ln cap="flat" cmpd="sng" w="19050">
            <a:solidFill>
              <a:srgbClr val="99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700" u="sng">
                <a:solidFill>
                  <a:schemeClr val="dk1"/>
                </a:solidFill>
                <a:highlight>
                  <a:schemeClr val="accent4"/>
                </a:highlight>
                <a:latin typeface="Raleway Black"/>
                <a:ea typeface="Raleway Black"/>
                <a:cs typeface="Raleway Black"/>
                <a:sym typeface="Raleway Black"/>
              </a:rPr>
              <a:t>PICTURES</a:t>
            </a:r>
            <a:endParaRPr sz="1700" u="sng">
              <a:solidFill>
                <a:schemeClr val="dk1"/>
              </a:solidFill>
              <a:highlight>
                <a:schemeClr val="accent4"/>
              </a:highlight>
              <a:latin typeface="Raleway Black"/>
              <a:ea typeface="Raleway Black"/>
              <a:cs typeface="Raleway Black"/>
              <a:sym typeface="Raleway Black"/>
            </a:endParaRPr>
          </a:p>
          <a:p>
            <a:pPr indent="0" lvl="0" marL="0" rtl="0" algn="ctr">
              <a:spcBef>
                <a:spcPts val="0"/>
              </a:spcBef>
              <a:spcAft>
                <a:spcPts val="0"/>
              </a:spcAft>
              <a:buNone/>
            </a:pPr>
            <a:r>
              <a:t/>
            </a:r>
            <a:endParaRPr sz="1700" u="sng">
              <a:solidFill>
                <a:schemeClr val="dk1"/>
              </a:solidFill>
              <a:highlight>
                <a:schemeClr val="accent4"/>
              </a:highlight>
              <a:latin typeface="Raleway Black"/>
              <a:ea typeface="Raleway Black"/>
              <a:cs typeface="Raleway Black"/>
              <a:sym typeface="Raleway Black"/>
            </a:endParaRPr>
          </a:p>
          <a:p>
            <a:pPr indent="0" lvl="0" marL="0" rtl="0" algn="ctr">
              <a:spcBef>
                <a:spcPts val="0"/>
              </a:spcBef>
              <a:spcAft>
                <a:spcPts val="0"/>
              </a:spcAft>
              <a:buNone/>
            </a:pPr>
            <a:r>
              <a:rPr b="1" lang="en" sz="1300">
                <a:solidFill>
                  <a:schemeClr val="dk1"/>
                </a:solidFill>
                <a:highlight>
                  <a:srgbClr val="FFFFFF"/>
                </a:highlight>
                <a:latin typeface="Calibri"/>
                <a:ea typeface="Calibri"/>
                <a:cs typeface="Calibri"/>
                <a:sym typeface="Calibri"/>
              </a:rPr>
              <a:t> “</a:t>
            </a:r>
            <a:r>
              <a:rPr lang="en" sz="1300">
                <a:solidFill>
                  <a:schemeClr val="dk1"/>
                </a:solidFill>
                <a:highlight>
                  <a:srgbClr val="FFFFFF"/>
                </a:highlight>
                <a:latin typeface="Calibri"/>
                <a:ea typeface="Calibri"/>
                <a:cs typeface="Calibri"/>
                <a:sym typeface="Calibri"/>
              </a:rPr>
              <a:t>I</a:t>
            </a:r>
            <a:r>
              <a:rPr lang="en" sz="1300">
                <a:solidFill>
                  <a:schemeClr val="dk1"/>
                </a:solidFill>
                <a:highlight>
                  <a:srgbClr val="FFFFFF"/>
                </a:highlight>
                <a:latin typeface="Calibri"/>
                <a:ea typeface="Calibri"/>
                <a:cs typeface="Calibri"/>
                <a:sym typeface="Calibri"/>
              </a:rPr>
              <a:t>n the last three days for the Infini8, we have photographs for different days, like day zero, day one, day two</a:t>
            </a:r>
            <a:r>
              <a:rPr i="1" lang="en" sz="1300">
                <a:solidFill>
                  <a:schemeClr val="dk1"/>
                </a:solidFill>
                <a:highlight>
                  <a:srgbClr val="FFFFFF"/>
                </a:highlight>
                <a:latin typeface="Calibri"/>
                <a:ea typeface="Calibri"/>
                <a:cs typeface="Calibri"/>
                <a:sym typeface="Calibri"/>
              </a:rPr>
              <a:t>.</a:t>
            </a:r>
            <a:r>
              <a:rPr b="1" lang="en" sz="1300">
                <a:solidFill>
                  <a:schemeClr val="dk1"/>
                </a:solidFill>
                <a:highlight>
                  <a:srgbClr val="FFFFFF"/>
                </a:highlight>
                <a:latin typeface="Calibri"/>
                <a:ea typeface="Calibri"/>
                <a:cs typeface="Calibri"/>
                <a:sym typeface="Calibri"/>
              </a:rPr>
              <a:t>”</a:t>
            </a:r>
            <a:endParaRPr sz="1000">
              <a:solidFill>
                <a:schemeClr val="dk1"/>
              </a:solidFill>
              <a:highlight>
                <a:schemeClr val="accent4"/>
              </a:highlight>
            </a:endParaRPr>
          </a:p>
          <a:p>
            <a:pPr indent="457200" lvl="0" marL="1371600" rtl="0" algn="ctr">
              <a:spcBef>
                <a:spcPts val="0"/>
              </a:spcBef>
              <a:spcAft>
                <a:spcPts val="0"/>
              </a:spcAft>
              <a:buNone/>
            </a:pPr>
            <a:r>
              <a:rPr b="1" i="1" lang="en" sz="1300">
                <a:solidFill>
                  <a:schemeClr val="dk1"/>
                </a:solidFill>
                <a:highlight>
                  <a:schemeClr val="accent4"/>
                </a:highlight>
                <a:latin typeface="Calibri"/>
                <a:ea typeface="Calibri"/>
                <a:cs typeface="Calibri"/>
                <a:sym typeface="Calibri"/>
              </a:rPr>
              <a:t>-</a:t>
            </a:r>
            <a:r>
              <a:rPr i="1" lang="en" sz="1300">
                <a:solidFill>
                  <a:schemeClr val="dk1"/>
                </a:solidFill>
                <a:highlight>
                  <a:schemeClr val="accent4"/>
                </a:highlight>
                <a:latin typeface="Calibri"/>
                <a:ea typeface="Calibri"/>
                <a:cs typeface="Calibri"/>
                <a:sym typeface="Calibri"/>
              </a:rPr>
              <a:t>P4.4(M.Tech Student,Apple user)</a:t>
            </a:r>
            <a:endParaRPr i="1" sz="1300">
              <a:solidFill>
                <a:schemeClr val="dk1"/>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b="1" sz="1300">
              <a:solidFill>
                <a:schemeClr val="dk1"/>
              </a:solidFill>
              <a:highlight>
                <a:srgbClr val="FFFFFF"/>
              </a:highlight>
              <a:latin typeface="Calibri"/>
              <a:ea typeface="Calibri"/>
              <a:cs typeface="Calibri"/>
              <a:sym typeface="Calibri"/>
            </a:endParaRPr>
          </a:p>
          <a:p>
            <a:pPr indent="0" lvl="0" marL="0" rtl="0" algn="ctr">
              <a:spcBef>
                <a:spcPts val="0"/>
              </a:spcBef>
              <a:spcAft>
                <a:spcPts val="0"/>
              </a:spcAft>
              <a:buNone/>
            </a:pPr>
            <a:r>
              <a:rPr b="1" lang="en" sz="1300">
                <a:solidFill>
                  <a:schemeClr val="dk1"/>
                </a:solidFill>
                <a:highlight>
                  <a:schemeClr val="accent4"/>
                </a:highlight>
                <a:latin typeface="Calibri"/>
                <a:ea typeface="Calibri"/>
                <a:cs typeface="Calibri"/>
                <a:sym typeface="Calibri"/>
              </a:rPr>
              <a:t>“</a:t>
            </a:r>
            <a:r>
              <a:rPr lang="en" sz="1300">
                <a:solidFill>
                  <a:schemeClr val="dk1"/>
                </a:solidFill>
                <a:highlight>
                  <a:schemeClr val="accent4"/>
                </a:highlight>
                <a:latin typeface="Calibri"/>
                <a:ea typeface="Calibri"/>
                <a:cs typeface="Calibri"/>
                <a:sym typeface="Calibri"/>
              </a:rPr>
              <a:t>Okay then I can say that when we had the last week SIGCHI talk  with Mr. Aditya from Uber, so we have taken the picture right,I </a:t>
            </a:r>
            <a:r>
              <a:rPr lang="en" sz="1300">
                <a:solidFill>
                  <a:schemeClr val="dk1"/>
                </a:solidFill>
                <a:latin typeface="Calibri"/>
                <a:ea typeface="Calibri"/>
                <a:cs typeface="Calibri"/>
                <a:sym typeface="Calibri"/>
              </a:rPr>
              <a:t>used  the AirDrop feature to get photo from that guy who took the picture</a:t>
            </a:r>
            <a:r>
              <a:rPr b="1" lang="en" sz="1300">
                <a:solidFill>
                  <a:schemeClr val="dk1"/>
                </a:solidFill>
                <a:latin typeface="Calibri"/>
                <a:ea typeface="Calibri"/>
                <a:cs typeface="Calibri"/>
                <a:sym typeface="Calibri"/>
              </a:rPr>
              <a:t>"</a:t>
            </a:r>
            <a:endParaRPr b="1" sz="1300">
              <a:solidFill>
                <a:schemeClr val="dk1"/>
              </a:solidFill>
              <a:highlight>
                <a:schemeClr val="accent4"/>
              </a:highlight>
              <a:latin typeface="Calibri"/>
              <a:ea typeface="Calibri"/>
              <a:cs typeface="Calibri"/>
              <a:sym typeface="Calibri"/>
            </a:endParaRPr>
          </a:p>
          <a:p>
            <a:pPr indent="0" lvl="0" marL="1828800" rtl="0" algn="l">
              <a:spcBef>
                <a:spcPts val="0"/>
              </a:spcBef>
              <a:spcAft>
                <a:spcPts val="0"/>
              </a:spcAft>
              <a:buNone/>
            </a:pPr>
            <a:r>
              <a:rPr lang="en" sz="1300">
                <a:solidFill>
                  <a:schemeClr val="dk1"/>
                </a:solidFill>
                <a:highlight>
                  <a:schemeClr val="accent4"/>
                </a:highlight>
                <a:latin typeface="Calibri"/>
                <a:ea typeface="Calibri"/>
                <a:cs typeface="Calibri"/>
                <a:sym typeface="Calibri"/>
              </a:rPr>
              <a:t>-</a:t>
            </a:r>
            <a:r>
              <a:rPr i="1" lang="en" sz="1300">
                <a:solidFill>
                  <a:schemeClr val="dk1"/>
                </a:solidFill>
                <a:highlight>
                  <a:schemeClr val="accent4"/>
                </a:highlight>
                <a:latin typeface="Calibri"/>
                <a:ea typeface="Calibri"/>
                <a:cs typeface="Calibri"/>
                <a:sym typeface="Calibri"/>
              </a:rPr>
              <a:t>P2.4(Msc. DT student,Apple user)</a:t>
            </a:r>
            <a:endParaRPr b="1" sz="1300">
              <a:solidFill>
                <a:schemeClr val="dk1"/>
              </a:solidFill>
              <a:highlight>
                <a:schemeClr val="accent4"/>
              </a:highlight>
              <a:latin typeface="Calibri"/>
              <a:ea typeface="Calibri"/>
              <a:cs typeface="Calibri"/>
              <a:sym typeface="Calibri"/>
            </a:endParaRPr>
          </a:p>
        </p:txBody>
      </p:sp>
      <p:sp>
        <p:nvSpPr>
          <p:cNvPr id="250" name="Google Shape;250;p34"/>
          <p:cNvSpPr txBox="1"/>
          <p:nvPr/>
        </p:nvSpPr>
        <p:spPr>
          <a:xfrm>
            <a:off x="317625" y="970767"/>
            <a:ext cx="2567700" cy="120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dk1"/>
                </a:solidFill>
                <a:latin typeface="Raleway Black"/>
                <a:ea typeface="Raleway Black"/>
                <a:cs typeface="Raleway Black"/>
                <a:sym typeface="Raleway Black"/>
              </a:rPr>
              <a:t>FILE TYPE</a:t>
            </a:r>
            <a:endParaRPr sz="3600">
              <a:solidFill>
                <a:schemeClr val="dk1"/>
              </a:solidFill>
              <a:latin typeface="Raleway Black"/>
              <a:ea typeface="Raleway Black"/>
              <a:cs typeface="Raleway Black"/>
              <a:sym typeface="Raleway Black"/>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5"/>
          <p:cNvSpPr txBox="1"/>
          <p:nvPr/>
        </p:nvSpPr>
        <p:spPr>
          <a:xfrm>
            <a:off x="2074650" y="2805100"/>
            <a:ext cx="49947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chemeClr val="dk1"/>
                </a:solidFill>
                <a:latin typeface="Raleway Black"/>
                <a:ea typeface="Raleway Black"/>
                <a:cs typeface="Raleway Black"/>
                <a:sym typeface="Raleway Black"/>
              </a:rPr>
              <a:t>   Interoperability(</a:t>
            </a:r>
            <a:r>
              <a:rPr lang="en" sz="2300">
                <a:solidFill>
                  <a:schemeClr val="dk1"/>
                </a:solidFill>
                <a:latin typeface="Raleway Black"/>
                <a:ea typeface="Raleway Black"/>
                <a:cs typeface="Raleway Black"/>
                <a:sym typeface="Raleway Black"/>
              </a:rPr>
              <a:t>Own</a:t>
            </a:r>
            <a:r>
              <a:rPr lang="en" sz="2300">
                <a:solidFill>
                  <a:schemeClr val="dk1"/>
                </a:solidFill>
                <a:latin typeface="Raleway Black"/>
                <a:ea typeface="Raleway Black"/>
                <a:cs typeface="Raleway Black"/>
                <a:sym typeface="Raleway Black"/>
              </a:rPr>
              <a:t> devices)</a:t>
            </a:r>
            <a:endParaRPr sz="1300"/>
          </a:p>
        </p:txBody>
      </p:sp>
      <p:sp>
        <p:nvSpPr>
          <p:cNvPr id="256" name="Google Shape;256;p35"/>
          <p:cNvSpPr/>
          <p:nvPr/>
        </p:nvSpPr>
        <p:spPr>
          <a:xfrm>
            <a:off x="318175" y="307600"/>
            <a:ext cx="2715900" cy="22221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300">
                <a:solidFill>
                  <a:schemeClr val="dk1"/>
                </a:solidFill>
                <a:latin typeface="Calibri"/>
                <a:ea typeface="Calibri"/>
                <a:cs typeface="Calibri"/>
                <a:sym typeface="Calibri"/>
              </a:rPr>
              <a:t>“</a:t>
            </a:r>
            <a:r>
              <a:rPr lang="en" sz="1300">
                <a:solidFill>
                  <a:schemeClr val="dk1"/>
                </a:solidFill>
                <a:latin typeface="Calibri"/>
                <a:ea typeface="Calibri"/>
                <a:cs typeface="Calibri"/>
                <a:sym typeface="Calibri"/>
              </a:rPr>
              <a:t>I used </a:t>
            </a:r>
            <a:r>
              <a:rPr b="1" lang="en" sz="1300">
                <a:solidFill>
                  <a:srgbClr val="4A86E8"/>
                </a:solidFill>
                <a:latin typeface="Calibri"/>
                <a:ea typeface="Calibri"/>
                <a:cs typeface="Calibri"/>
                <a:sym typeface="Calibri"/>
              </a:rPr>
              <a:t>WhatsApp</a:t>
            </a:r>
            <a:r>
              <a:rPr lang="en" sz="1300">
                <a:solidFill>
                  <a:schemeClr val="dk1"/>
                </a:solidFill>
                <a:latin typeface="Calibri"/>
                <a:ea typeface="Calibri"/>
                <a:cs typeface="Calibri"/>
                <a:sym typeface="Calibri"/>
              </a:rPr>
              <a:t> to transfer a file from my laptop to my phone for a computer science project two days ago”</a:t>
            </a:r>
            <a:r>
              <a:rPr i="1" lang="en" sz="1300">
                <a:solidFill>
                  <a:schemeClr val="dk1"/>
                </a:solidFill>
                <a:latin typeface="Calibri"/>
                <a:ea typeface="Calibri"/>
                <a:cs typeface="Calibri"/>
                <a:sym typeface="Calibri"/>
              </a:rPr>
              <a:t>- P4.3(Xiaomi user)</a:t>
            </a:r>
            <a:endParaRPr sz="1300">
              <a:latin typeface="Calibri"/>
              <a:ea typeface="Calibri"/>
              <a:cs typeface="Calibri"/>
              <a:sym typeface="Calibri"/>
            </a:endParaRPr>
          </a:p>
        </p:txBody>
      </p:sp>
      <p:sp>
        <p:nvSpPr>
          <p:cNvPr id="257" name="Google Shape;257;p35"/>
          <p:cNvSpPr/>
          <p:nvPr/>
        </p:nvSpPr>
        <p:spPr>
          <a:xfrm>
            <a:off x="5955150" y="330002"/>
            <a:ext cx="2715900" cy="22221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Calibri"/>
                <a:ea typeface="Calibri"/>
                <a:cs typeface="Calibri"/>
                <a:sym typeface="Calibri"/>
              </a:rPr>
              <a:t>“W</a:t>
            </a:r>
            <a:r>
              <a:rPr lang="en" sz="1300">
                <a:solidFill>
                  <a:schemeClr val="dk1"/>
                </a:solidFill>
                <a:latin typeface="Calibri"/>
                <a:ea typeface="Calibri"/>
                <a:cs typeface="Calibri"/>
                <a:sym typeface="Calibri"/>
              </a:rPr>
              <a:t>hen I have to share the files between my own devices, I use </a:t>
            </a:r>
            <a:r>
              <a:rPr b="1" lang="en" sz="1300">
                <a:solidFill>
                  <a:srgbClr val="4A86E8"/>
                </a:solidFill>
                <a:latin typeface="Calibri"/>
                <a:ea typeface="Calibri"/>
                <a:cs typeface="Calibri"/>
                <a:sym typeface="Calibri"/>
              </a:rPr>
              <a:t>AirDrop,</a:t>
            </a:r>
            <a:r>
              <a:rPr lang="en" sz="1300">
                <a:solidFill>
                  <a:schemeClr val="dk1"/>
                </a:solidFill>
                <a:latin typeface="Calibri"/>
                <a:ea typeface="Calibri"/>
                <a:cs typeface="Calibri"/>
                <a:sym typeface="Calibri"/>
              </a:rPr>
              <a:t>it is very convenient</a:t>
            </a:r>
            <a:r>
              <a:rPr b="1" lang="en" sz="1300">
                <a:solidFill>
                  <a:srgbClr val="5B0F00"/>
                </a:solidFill>
                <a:latin typeface="Calibri"/>
                <a:ea typeface="Calibri"/>
                <a:cs typeface="Calibri"/>
                <a:sym typeface="Calibri"/>
              </a:rPr>
              <a:t>”</a:t>
            </a:r>
            <a:r>
              <a:rPr b="1" lang="en" sz="1300">
                <a:solidFill>
                  <a:schemeClr val="dk1"/>
                </a:solidFill>
                <a:latin typeface="Calibri"/>
                <a:ea typeface="Calibri"/>
                <a:cs typeface="Calibri"/>
                <a:sym typeface="Calibri"/>
              </a:rPr>
              <a:t>-</a:t>
            </a:r>
            <a:r>
              <a:rPr i="1" lang="en" sz="1300">
                <a:solidFill>
                  <a:schemeClr val="dk1"/>
                </a:solidFill>
                <a:latin typeface="Calibri"/>
                <a:ea typeface="Calibri"/>
                <a:cs typeface="Calibri"/>
                <a:sym typeface="Calibri"/>
              </a:rPr>
              <a:t>P4.4(Apple user) </a:t>
            </a:r>
            <a:endParaRPr i="1" sz="1300">
              <a:solidFill>
                <a:schemeClr val="dk1"/>
              </a:solidFill>
              <a:latin typeface="Calibri"/>
              <a:ea typeface="Calibri"/>
              <a:cs typeface="Calibri"/>
              <a:sym typeface="Calibri"/>
            </a:endParaRPr>
          </a:p>
          <a:p>
            <a:pPr indent="0" lvl="0" marL="0" rtl="0" algn="l">
              <a:spcBef>
                <a:spcPts val="0"/>
              </a:spcBef>
              <a:spcAft>
                <a:spcPts val="0"/>
              </a:spcAft>
              <a:buNone/>
            </a:pPr>
            <a:r>
              <a:t/>
            </a:r>
            <a:endParaRPr sz="1300">
              <a:solidFill>
                <a:schemeClr val="dk1"/>
              </a:solidFill>
              <a:latin typeface="Calibri"/>
              <a:ea typeface="Calibri"/>
              <a:cs typeface="Calibri"/>
              <a:sym typeface="Calibri"/>
            </a:endParaRPr>
          </a:p>
        </p:txBody>
      </p:sp>
      <p:sp>
        <p:nvSpPr>
          <p:cNvPr id="258" name="Google Shape;258;p35"/>
          <p:cNvSpPr/>
          <p:nvPr/>
        </p:nvSpPr>
        <p:spPr>
          <a:xfrm>
            <a:off x="318175" y="4204800"/>
            <a:ext cx="2715900" cy="22221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highlight>
                  <a:srgbClr val="F4CCCC"/>
                </a:highlight>
                <a:latin typeface="Calibri"/>
                <a:ea typeface="Calibri"/>
                <a:cs typeface="Calibri"/>
                <a:sym typeface="Calibri"/>
              </a:rPr>
              <a:t>“</a:t>
            </a:r>
            <a:r>
              <a:rPr lang="en" sz="1300">
                <a:solidFill>
                  <a:schemeClr val="dk1"/>
                </a:solidFill>
                <a:highlight>
                  <a:srgbClr val="F4CCCC"/>
                </a:highlight>
                <a:latin typeface="Calibri"/>
                <a:ea typeface="Calibri"/>
                <a:cs typeface="Calibri"/>
                <a:sym typeface="Calibri"/>
              </a:rPr>
              <a:t>So I have my laptop and my mobile. So between that I transfer to </a:t>
            </a:r>
            <a:r>
              <a:rPr b="1" lang="en" sz="1300">
                <a:solidFill>
                  <a:srgbClr val="4A86E8"/>
                </a:solidFill>
                <a:highlight>
                  <a:srgbClr val="F4CCCC"/>
                </a:highlight>
                <a:latin typeface="Calibri"/>
                <a:ea typeface="Calibri"/>
                <a:cs typeface="Calibri"/>
                <a:sym typeface="Calibri"/>
              </a:rPr>
              <a:t>Google drive</a:t>
            </a:r>
            <a:r>
              <a:rPr lang="en" sz="1300">
                <a:solidFill>
                  <a:schemeClr val="dk1"/>
                </a:solidFill>
                <a:highlight>
                  <a:srgbClr val="F4CCCC"/>
                </a:highlight>
                <a:latin typeface="Calibri"/>
                <a:ea typeface="Calibri"/>
                <a:cs typeface="Calibri"/>
                <a:sym typeface="Calibri"/>
              </a:rPr>
              <a:t> and from that I transfer my files to the laptop”-P2.1</a:t>
            </a:r>
            <a:r>
              <a:rPr i="1" lang="en" sz="1300">
                <a:solidFill>
                  <a:schemeClr val="dk1"/>
                </a:solidFill>
                <a:highlight>
                  <a:srgbClr val="F4CCCC"/>
                </a:highlight>
                <a:latin typeface="Calibri"/>
                <a:ea typeface="Calibri"/>
                <a:cs typeface="Calibri"/>
                <a:sym typeface="Calibri"/>
              </a:rPr>
              <a:t>(Vivo User)</a:t>
            </a:r>
            <a:endParaRPr i="1" sz="1300">
              <a:solidFill>
                <a:schemeClr val="dk1"/>
              </a:solidFill>
              <a:highlight>
                <a:srgbClr val="F4CCCC"/>
              </a:highlight>
              <a:latin typeface="Calibri"/>
              <a:ea typeface="Calibri"/>
              <a:cs typeface="Calibri"/>
              <a:sym typeface="Calibri"/>
            </a:endParaRPr>
          </a:p>
        </p:txBody>
      </p:sp>
      <p:sp>
        <p:nvSpPr>
          <p:cNvPr id="259" name="Google Shape;259;p35"/>
          <p:cNvSpPr/>
          <p:nvPr/>
        </p:nvSpPr>
        <p:spPr>
          <a:xfrm>
            <a:off x="5955150" y="4204800"/>
            <a:ext cx="2715900" cy="22221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highlight>
                  <a:srgbClr val="F4CCCC"/>
                </a:highlight>
                <a:latin typeface="Calibri"/>
                <a:ea typeface="Calibri"/>
                <a:cs typeface="Calibri"/>
                <a:sym typeface="Calibri"/>
              </a:rPr>
              <a:t>“A</a:t>
            </a:r>
            <a:r>
              <a:rPr lang="en" sz="1300">
                <a:solidFill>
                  <a:schemeClr val="dk1"/>
                </a:solidFill>
                <a:highlight>
                  <a:srgbClr val="F4CCCC"/>
                </a:highlight>
                <a:latin typeface="Calibri"/>
                <a:ea typeface="Calibri"/>
                <a:cs typeface="Calibri"/>
                <a:sym typeface="Calibri"/>
              </a:rPr>
              <a:t>ll the data that I had in the old device which I had</a:t>
            </a:r>
            <a:endParaRPr sz="1300">
              <a:solidFill>
                <a:schemeClr val="dk1"/>
              </a:solidFill>
              <a:highlight>
                <a:srgbClr val="F4CCCC"/>
              </a:highlight>
              <a:latin typeface="Calibri"/>
              <a:ea typeface="Calibri"/>
              <a:cs typeface="Calibri"/>
              <a:sym typeface="Calibri"/>
            </a:endParaRPr>
          </a:p>
          <a:p>
            <a:pPr indent="0" lvl="0" marL="0" rtl="0" algn="ctr">
              <a:spcBef>
                <a:spcPts val="0"/>
              </a:spcBef>
              <a:spcAft>
                <a:spcPts val="0"/>
              </a:spcAft>
              <a:buNone/>
            </a:pPr>
            <a:r>
              <a:rPr lang="en" sz="1300">
                <a:solidFill>
                  <a:schemeClr val="dk1"/>
                </a:solidFill>
                <a:highlight>
                  <a:srgbClr val="F4CCCC"/>
                </a:highlight>
                <a:latin typeface="Calibri"/>
                <a:ea typeface="Calibri"/>
                <a:cs typeface="Calibri"/>
                <a:sym typeface="Calibri"/>
              </a:rPr>
              <a:t>to transfer in the new device,I did by using  my</a:t>
            </a:r>
            <a:r>
              <a:rPr b="1" lang="en" sz="1300">
                <a:solidFill>
                  <a:srgbClr val="4A86E8"/>
                </a:solidFill>
                <a:highlight>
                  <a:srgbClr val="F4CCCC"/>
                </a:highlight>
                <a:latin typeface="Calibri"/>
                <a:ea typeface="Calibri"/>
                <a:cs typeface="Calibri"/>
                <a:sym typeface="Calibri"/>
              </a:rPr>
              <a:t> Google account’s Drive</a:t>
            </a:r>
            <a:r>
              <a:rPr lang="en" sz="1300">
                <a:solidFill>
                  <a:schemeClr val="dk1"/>
                </a:solidFill>
                <a:highlight>
                  <a:srgbClr val="F4CCCC"/>
                </a:highlight>
                <a:latin typeface="Calibri"/>
                <a:ea typeface="Calibri"/>
                <a:cs typeface="Calibri"/>
                <a:sym typeface="Calibri"/>
              </a:rPr>
              <a:t>"-P2.3</a:t>
            </a:r>
            <a:r>
              <a:rPr i="1" lang="en" sz="1300">
                <a:solidFill>
                  <a:schemeClr val="dk1"/>
                </a:solidFill>
                <a:highlight>
                  <a:srgbClr val="F4CCCC"/>
                </a:highlight>
                <a:latin typeface="Calibri"/>
                <a:ea typeface="Calibri"/>
                <a:cs typeface="Calibri"/>
                <a:sym typeface="Calibri"/>
              </a:rPr>
              <a:t>(Samsung user)</a:t>
            </a:r>
            <a:endParaRPr i="1" sz="1300">
              <a:solidFill>
                <a:schemeClr val="dk1"/>
              </a:solidFill>
              <a:highlight>
                <a:srgbClr val="F4CCCC"/>
              </a:highlight>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6"/>
          <p:cNvSpPr txBox="1"/>
          <p:nvPr/>
        </p:nvSpPr>
        <p:spPr>
          <a:xfrm>
            <a:off x="0" y="5173467"/>
            <a:ext cx="2734500" cy="1185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1"/>
                </a:solidFill>
                <a:latin typeface="Calibri"/>
                <a:ea typeface="Calibri"/>
                <a:cs typeface="Calibri"/>
                <a:sym typeface="Calibri"/>
              </a:rPr>
              <a:t>"For  a Quick note, it depends on the file type, I will share images on </a:t>
            </a:r>
            <a:r>
              <a:rPr b="1" lang="en" sz="1300">
                <a:solidFill>
                  <a:schemeClr val="dk1"/>
                </a:solidFill>
                <a:latin typeface="Calibri"/>
                <a:ea typeface="Calibri"/>
                <a:cs typeface="Calibri"/>
                <a:sym typeface="Calibri"/>
              </a:rPr>
              <a:t>WhatsApp</a:t>
            </a:r>
            <a:r>
              <a:rPr lang="en" sz="1300">
                <a:solidFill>
                  <a:schemeClr val="dk1"/>
                </a:solidFill>
                <a:latin typeface="Calibri"/>
                <a:ea typeface="Calibri"/>
                <a:cs typeface="Calibri"/>
                <a:sym typeface="Calibri"/>
              </a:rPr>
              <a:t>. If even a small document is there, I would prefer to share it </a:t>
            </a:r>
            <a:endParaRPr sz="1300">
              <a:solidFill>
                <a:schemeClr val="dk1"/>
              </a:solidFill>
              <a:latin typeface="Calibri"/>
              <a:ea typeface="Calibri"/>
              <a:cs typeface="Calibri"/>
              <a:sym typeface="Calibri"/>
            </a:endParaRPr>
          </a:p>
          <a:p>
            <a:pPr indent="0" lvl="0" marL="0" rtl="0" algn="ctr">
              <a:spcBef>
                <a:spcPts val="0"/>
              </a:spcBef>
              <a:spcAft>
                <a:spcPts val="0"/>
              </a:spcAft>
              <a:buNone/>
            </a:pPr>
            <a:r>
              <a:rPr lang="en" sz="1300">
                <a:solidFill>
                  <a:schemeClr val="dk1"/>
                </a:solidFill>
                <a:latin typeface="Calibri"/>
                <a:ea typeface="Calibri"/>
                <a:cs typeface="Calibri"/>
                <a:sym typeface="Calibri"/>
              </a:rPr>
              <a:t>on WhatsApp"</a:t>
            </a:r>
            <a:r>
              <a:rPr i="1" lang="en" sz="1300">
                <a:solidFill>
                  <a:schemeClr val="dk1"/>
                </a:solidFill>
                <a:latin typeface="Calibri"/>
                <a:ea typeface="Calibri"/>
                <a:cs typeface="Calibri"/>
                <a:sym typeface="Calibri"/>
              </a:rPr>
              <a:t>- P2.1</a:t>
            </a:r>
            <a:endParaRPr i="1" sz="1300">
              <a:latin typeface="Calibri"/>
              <a:ea typeface="Calibri"/>
              <a:cs typeface="Calibri"/>
              <a:sym typeface="Calibri"/>
            </a:endParaRPr>
          </a:p>
        </p:txBody>
      </p:sp>
      <p:sp>
        <p:nvSpPr>
          <p:cNvPr id="265" name="Google Shape;265;p36"/>
          <p:cNvSpPr txBox="1"/>
          <p:nvPr/>
        </p:nvSpPr>
        <p:spPr>
          <a:xfrm>
            <a:off x="6304350" y="5306867"/>
            <a:ext cx="27345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300">
                <a:solidFill>
                  <a:schemeClr val="dk1"/>
                </a:solidFill>
                <a:latin typeface="Calibri"/>
                <a:ea typeface="Calibri"/>
                <a:cs typeface="Calibri"/>
                <a:sym typeface="Calibri"/>
              </a:rPr>
              <a:t>"</a:t>
            </a:r>
            <a:r>
              <a:rPr lang="en" sz="1300">
                <a:solidFill>
                  <a:schemeClr val="dk1"/>
                </a:solidFill>
                <a:latin typeface="Calibri"/>
                <a:ea typeface="Calibri"/>
                <a:cs typeface="Calibri"/>
                <a:sym typeface="Calibri"/>
              </a:rPr>
              <a:t>If we have family, then what do we need, images or videos, mostly, then</a:t>
            </a:r>
            <a:r>
              <a:rPr lang="en" sz="1300">
                <a:solidFill>
                  <a:srgbClr val="FF9900"/>
                </a:solidFill>
                <a:latin typeface="Calibri"/>
                <a:ea typeface="Calibri"/>
                <a:cs typeface="Calibri"/>
                <a:sym typeface="Calibri"/>
              </a:rPr>
              <a:t> </a:t>
            </a:r>
            <a:r>
              <a:rPr lang="en" sz="1300">
                <a:solidFill>
                  <a:schemeClr val="dk1"/>
                </a:solidFill>
                <a:latin typeface="Calibri"/>
                <a:ea typeface="Calibri"/>
                <a:cs typeface="Calibri"/>
                <a:sym typeface="Calibri"/>
              </a:rPr>
              <a:t>we can share them through </a:t>
            </a:r>
            <a:r>
              <a:rPr b="1" lang="en" sz="1300">
                <a:solidFill>
                  <a:schemeClr val="dk1"/>
                </a:solidFill>
                <a:latin typeface="Calibri"/>
                <a:ea typeface="Calibri"/>
                <a:cs typeface="Calibri"/>
                <a:sym typeface="Calibri"/>
              </a:rPr>
              <a:t>WhatsApp</a:t>
            </a:r>
            <a:r>
              <a:rPr i="1" lang="en" sz="1300">
                <a:solidFill>
                  <a:schemeClr val="dk1"/>
                </a:solidFill>
                <a:latin typeface="Calibri"/>
                <a:ea typeface="Calibri"/>
                <a:cs typeface="Calibri"/>
                <a:sym typeface="Calibri"/>
              </a:rPr>
              <a:t>.</a:t>
            </a:r>
            <a:r>
              <a:rPr lang="en" sz="1300">
                <a:solidFill>
                  <a:schemeClr val="dk1"/>
                </a:solidFill>
                <a:latin typeface="Calibri"/>
                <a:ea typeface="Calibri"/>
                <a:cs typeface="Calibri"/>
                <a:sym typeface="Calibri"/>
              </a:rPr>
              <a:t> - </a:t>
            </a:r>
            <a:r>
              <a:rPr i="1" lang="en" sz="1300">
                <a:solidFill>
                  <a:schemeClr val="dk1"/>
                </a:solidFill>
                <a:latin typeface="Calibri"/>
                <a:ea typeface="Calibri"/>
                <a:cs typeface="Calibri"/>
                <a:sym typeface="Calibri"/>
              </a:rPr>
              <a:t>P4.2 </a:t>
            </a:r>
            <a:endParaRPr i="1" sz="1300">
              <a:latin typeface="Calibri"/>
              <a:ea typeface="Calibri"/>
              <a:cs typeface="Calibri"/>
              <a:sym typeface="Calibri"/>
            </a:endParaRPr>
          </a:p>
        </p:txBody>
      </p:sp>
      <p:sp>
        <p:nvSpPr>
          <p:cNvPr id="266" name="Google Shape;266;p36"/>
          <p:cNvSpPr txBox="1"/>
          <p:nvPr/>
        </p:nvSpPr>
        <p:spPr>
          <a:xfrm>
            <a:off x="5682875" y="94567"/>
            <a:ext cx="28395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1"/>
                </a:solidFill>
                <a:latin typeface="Times New Roman"/>
                <a:ea typeface="Times New Roman"/>
                <a:cs typeface="Times New Roman"/>
                <a:sym typeface="Times New Roman"/>
              </a:rPr>
              <a:t>"</a:t>
            </a:r>
            <a:r>
              <a:rPr lang="en" sz="1300">
                <a:solidFill>
                  <a:schemeClr val="dk1"/>
                </a:solidFill>
                <a:latin typeface="Calibri"/>
                <a:ea typeface="Calibri"/>
                <a:cs typeface="Calibri"/>
                <a:sym typeface="Calibri"/>
              </a:rPr>
              <a:t>We have a different </a:t>
            </a:r>
            <a:r>
              <a:rPr b="1" lang="en" sz="1300">
                <a:solidFill>
                  <a:schemeClr val="dk1"/>
                </a:solidFill>
                <a:latin typeface="Calibri"/>
                <a:ea typeface="Calibri"/>
                <a:cs typeface="Calibri"/>
                <a:sym typeface="Calibri"/>
              </a:rPr>
              <a:t>WhatsApp</a:t>
            </a:r>
            <a:r>
              <a:rPr lang="en" sz="1300">
                <a:solidFill>
                  <a:schemeClr val="dk1"/>
                </a:solidFill>
                <a:latin typeface="Calibri"/>
                <a:ea typeface="Calibri"/>
                <a:cs typeface="Calibri"/>
                <a:sym typeface="Calibri"/>
              </a:rPr>
              <a:t> group for different purposes. So we usually share files in that one." </a:t>
            </a:r>
            <a:r>
              <a:rPr lang="en" sz="1300">
                <a:solidFill>
                  <a:schemeClr val="dk1"/>
                </a:solidFill>
                <a:latin typeface="Calibri"/>
                <a:ea typeface="Calibri"/>
                <a:cs typeface="Calibri"/>
                <a:sym typeface="Calibri"/>
              </a:rPr>
              <a:t>-</a:t>
            </a:r>
            <a:r>
              <a:rPr lang="en" sz="1300">
                <a:solidFill>
                  <a:schemeClr val="dk1"/>
                </a:solidFill>
                <a:latin typeface="Calibri"/>
                <a:ea typeface="Calibri"/>
                <a:cs typeface="Calibri"/>
                <a:sym typeface="Calibri"/>
              </a:rPr>
              <a:t>P2.3</a:t>
            </a:r>
            <a:endParaRPr sz="1300">
              <a:solidFill>
                <a:schemeClr val="dk1"/>
              </a:solidFill>
              <a:latin typeface="Calibri"/>
              <a:ea typeface="Calibri"/>
              <a:cs typeface="Calibri"/>
              <a:sym typeface="Calibri"/>
            </a:endParaRPr>
          </a:p>
        </p:txBody>
      </p:sp>
      <p:pic>
        <p:nvPicPr>
          <p:cNvPr id="267" name="Google Shape;267;p36"/>
          <p:cNvPicPr preferRelativeResize="0"/>
          <p:nvPr/>
        </p:nvPicPr>
        <p:blipFill>
          <a:blip r:embed="rId3">
            <a:alphaModFix/>
          </a:blip>
          <a:stretch>
            <a:fillRect/>
          </a:stretch>
        </p:blipFill>
        <p:spPr>
          <a:xfrm>
            <a:off x="3152263" y="1339333"/>
            <a:ext cx="2839475" cy="2839475"/>
          </a:xfrm>
          <a:prstGeom prst="rect">
            <a:avLst/>
          </a:prstGeom>
          <a:noFill/>
          <a:ln>
            <a:noFill/>
          </a:ln>
        </p:spPr>
      </p:pic>
      <p:sp>
        <p:nvSpPr>
          <p:cNvPr id="268" name="Google Shape;268;p36"/>
          <p:cNvSpPr txBox="1"/>
          <p:nvPr/>
        </p:nvSpPr>
        <p:spPr>
          <a:xfrm>
            <a:off x="-70125" y="94567"/>
            <a:ext cx="3281100" cy="1185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1"/>
                </a:solidFill>
              </a:rPr>
              <a:t>“</a:t>
            </a:r>
            <a:r>
              <a:rPr b="1" lang="en" sz="1300">
                <a:solidFill>
                  <a:schemeClr val="dk1"/>
                </a:solidFill>
                <a:latin typeface="Calibri"/>
                <a:ea typeface="Calibri"/>
                <a:cs typeface="Calibri"/>
                <a:sym typeface="Calibri"/>
              </a:rPr>
              <a:t>Whatsapp</a:t>
            </a:r>
            <a:r>
              <a:rPr lang="en" sz="1300">
                <a:solidFill>
                  <a:schemeClr val="dk1"/>
                </a:solidFill>
                <a:latin typeface="Calibri"/>
                <a:ea typeface="Calibri"/>
                <a:cs typeface="Calibri"/>
                <a:sym typeface="Calibri"/>
              </a:rPr>
              <a:t> only,Most probably it would be Whatsapp .Documents like tickets, screenshots so  these files can be shared through Whatsapp . It is very much handy"-</a:t>
            </a:r>
            <a:r>
              <a:rPr i="1" lang="en" sz="1300">
                <a:solidFill>
                  <a:schemeClr val="dk1"/>
                </a:solidFill>
                <a:latin typeface="Calibri"/>
                <a:ea typeface="Calibri"/>
                <a:cs typeface="Calibri"/>
                <a:sym typeface="Calibri"/>
              </a:rPr>
              <a:t>P4.1</a:t>
            </a:r>
            <a:endParaRPr i="1" sz="1300">
              <a:solidFill>
                <a:schemeClr val="dk1"/>
              </a:solidFill>
              <a:latin typeface="Calibri"/>
              <a:ea typeface="Calibri"/>
              <a:cs typeface="Calibri"/>
              <a:sym typeface="Calibri"/>
            </a:endParaRPr>
          </a:p>
        </p:txBody>
      </p:sp>
      <p:sp>
        <p:nvSpPr>
          <p:cNvPr id="269" name="Google Shape;269;p36"/>
          <p:cNvSpPr txBox="1"/>
          <p:nvPr/>
        </p:nvSpPr>
        <p:spPr>
          <a:xfrm>
            <a:off x="3152275" y="5323267"/>
            <a:ext cx="30543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Calibri"/>
                <a:ea typeface="Calibri"/>
                <a:cs typeface="Calibri"/>
                <a:sym typeface="Calibri"/>
              </a:rPr>
              <a:t>"If I have to send photos to multiple persons, then I think </a:t>
            </a:r>
            <a:r>
              <a:rPr b="1" lang="en" sz="1300">
                <a:solidFill>
                  <a:schemeClr val="dk1"/>
                </a:solidFill>
                <a:latin typeface="Calibri"/>
                <a:ea typeface="Calibri"/>
                <a:cs typeface="Calibri"/>
                <a:sym typeface="Calibri"/>
              </a:rPr>
              <a:t>WhatsApp</a:t>
            </a:r>
            <a:r>
              <a:rPr lang="en" sz="1300">
                <a:solidFill>
                  <a:schemeClr val="dk1"/>
                </a:solidFill>
                <a:latin typeface="Calibri"/>
                <a:ea typeface="Calibri"/>
                <a:cs typeface="Calibri"/>
                <a:sym typeface="Calibri"/>
              </a:rPr>
              <a:t> is pretty convenient for me"-</a:t>
            </a:r>
            <a:r>
              <a:rPr i="1" lang="en" sz="1300">
                <a:solidFill>
                  <a:schemeClr val="dk1"/>
                </a:solidFill>
                <a:latin typeface="Calibri"/>
                <a:ea typeface="Calibri"/>
                <a:cs typeface="Calibri"/>
                <a:sym typeface="Calibri"/>
              </a:rPr>
              <a:t>P2.2</a:t>
            </a:r>
            <a:endParaRPr i="1" sz="1300">
              <a:solidFill>
                <a:schemeClr val="dk1"/>
              </a:solidFill>
              <a:latin typeface="Calibri"/>
              <a:ea typeface="Calibri"/>
              <a:cs typeface="Calibri"/>
              <a:sym typeface="Calibri"/>
            </a:endParaRPr>
          </a:p>
        </p:txBody>
      </p:sp>
      <p:sp>
        <p:nvSpPr>
          <p:cNvPr id="270" name="Google Shape;270;p36"/>
          <p:cNvSpPr txBox="1"/>
          <p:nvPr/>
        </p:nvSpPr>
        <p:spPr>
          <a:xfrm>
            <a:off x="2682875" y="295767"/>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71" name="Google Shape;271;p36"/>
          <p:cNvSpPr txBox="1"/>
          <p:nvPr/>
        </p:nvSpPr>
        <p:spPr>
          <a:xfrm>
            <a:off x="-70125" y="2039317"/>
            <a:ext cx="3118200" cy="2385900"/>
          </a:xfrm>
          <a:prstGeom prst="rect">
            <a:avLst/>
          </a:prstGeom>
          <a:noFill/>
          <a:ln>
            <a:noFill/>
          </a:ln>
        </p:spPr>
        <p:txBody>
          <a:bodyPr anchorCtr="0" anchor="t" bIns="91425" lIns="91425" spcFirstLastPara="1" rIns="91425" wrap="square" tIns="91425">
            <a:noAutofit/>
          </a:bodyPr>
          <a:lstStyle/>
          <a:p>
            <a:pPr indent="0" lvl="0" marL="914400" rtl="0" algn="l">
              <a:spcBef>
                <a:spcPts val="0"/>
              </a:spcBef>
              <a:spcAft>
                <a:spcPts val="0"/>
              </a:spcAft>
              <a:buNone/>
            </a:pPr>
            <a:r>
              <a:rPr lang="en" sz="2400">
                <a:solidFill>
                  <a:schemeClr val="dk1"/>
                </a:solidFill>
                <a:latin typeface="Raleway Black"/>
                <a:ea typeface="Raleway Black"/>
                <a:cs typeface="Raleway Black"/>
                <a:sym typeface="Raleway Black"/>
              </a:rPr>
              <a:t>  Mode:</a:t>
            </a:r>
            <a:endParaRPr sz="2400">
              <a:solidFill>
                <a:schemeClr val="dk1"/>
              </a:solidFill>
              <a:latin typeface="Raleway Black"/>
              <a:ea typeface="Raleway Black"/>
              <a:cs typeface="Raleway Black"/>
              <a:sym typeface="Raleway Black"/>
            </a:endParaRPr>
          </a:p>
          <a:p>
            <a:pPr indent="457200" lvl="0" marL="0" rtl="0" algn="l">
              <a:spcBef>
                <a:spcPts val="0"/>
              </a:spcBef>
              <a:spcAft>
                <a:spcPts val="0"/>
              </a:spcAft>
              <a:buClr>
                <a:schemeClr val="dk1"/>
              </a:buClr>
              <a:buSzPts val="1100"/>
              <a:buFont typeface="Arial"/>
              <a:buNone/>
            </a:pPr>
            <a:r>
              <a:rPr lang="en" sz="2400">
                <a:solidFill>
                  <a:schemeClr val="dk1"/>
                </a:solidFill>
                <a:latin typeface="Raleway Black"/>
                <a:ea typeface="Raleway Black"/>
                <a:cs typeface="Raleway Black"/>
                <a:sym typeface="Raleway Black"/>
              </a:rPr>
              <a:t>Internet Based</a:t>
            </a:r>
            <a:endParaRPr sz="2400">
              <a:solidFill>
                <a:schemeClr val="dk1"/>
              </a:solidFill>
              <a:latin typeface="Raleway Black"/>
              <a:ea typeface="Raleway Black"/>
              <a:cs typeface="Raleway Black"/>
              <a:sym typeface="Raleway Black"/>
            </a:endParaRPr>
          </a:p>
          <a:p>
            <a:pPr indent="0" lvl="0" marL="0" rtl="0" algn="l">
              <a:spcBef>
                <a:spcPts val="0"/>
              </a:spcBef>
              <a:spcAft>
                <a:spcPts val="0"/>
              </a:spcAft>
              <a:buNone/>
            </a:pPr>
            <a:r>
              <a:t/>
            </a:r>
            <a:endParaRPr sz="2400">
              <a:solidFill>
                <a:schemeClr val="dk1"/>
              </a:solidFill>
              <a:latin typeface="Raleway Black"/>
              <a:ea typeface="Raleway Black"/>
              <a:cs typeface="Raleway Black"/>
              <a:sym typeface="Raleway Black"/>
            </a:endParaRPr>
          </a:p>
        </p:txBody>
      </p:sp>
      <p:sp>
        <p:nvSpPr>
          <p:cNvPr id="272" name="Google Shape;272;p36"/>
          <p:cNvSpPr txBox="1"/>
          <p:nvPr/>
        </p:nvSpPr>
        <p:spPr>
          <a:xfrm>
            <a:off x="5991750" y="2031133"/>
            <a:ext cx="2530500" cy="2385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400">
                <a:solidFill>
                  <a:schemeClr val="dk1"/>
                </a:solidFill>
                <a:latin typeface="Raleway Black"/>
                <a:ea typeface="Raleway Black"/>
                <a:cs typeface="Raleway Black"/>
                <a:sym typeface="Raleway Black"/>
              </a:rPr>
              <a:t>Group </a:t>
            </a:r>
            <a:endParaRPr sz="2400">
              <a:solidFill>
                <a:schemeClr val="dk1"/>
              </a:solidFill>
              <a:latin typeface="Raleway Black"/>
              <a:ea typeface="Raleway Black"/>
              <a:cs typeface="Raleway Black"/>
              <a:sym typeface="Raleway Black"/>
            </a:endParaRPr>
          </a:p>
          <a:p>
            <a:pPr indent="457200" lvl="0" marL="0" rtl="0" algn="l">
              <a:spcBef>
                <a:spcPts val="0"/>
              </a:spcBef>
              <a:spcAft>
                <a:spcPts val="0"/>
              </a:spcAft>
              <a:buNone/>
            </a:pPr>
            <a:r>
              <a:rPr lang="en" sz="2400">
                <a:solidFill>
                  <a:schemeClr val="dk1"/>
                </a:solidFill>
                <a:latin typeface="Raleway Black"/>
                <a:ea typeface="Raleway Black"/>
                <a:cs typeface="Raleway Black"/>
                <a:sym typeface="Raleway Black"/>
              </a:rPr>
              <a:t>Sharing</a:t>
            </a:r>
            <a:endParaRPr sz="2400">
              <a:solidFill>
                <a:schemeClr val="dk1"/>
              </a:solidFill>
              <a:latin typeface="Raleway Black"/>
              <a:ea typeface="Raleway Black"/>
              <a:cs typeface="Raleway Black"/>
              <a:sym typeface="Raleway Black"/>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37"/>
          <p:cNvPicPr preferRelativeResize="0"/>
          <p:nvPr/>
        </p:nvPicPr>
        <p:blipFill>
          <a:blip r:embed="rId3">
            <a:alphaModFix/>
          </a:blip>
          <a:stretch>
            <a:fillRect/>
          </a:stretch>
        </p:blipFill>
        <p:spPr>
          <a:xfrm>
            <a:off x="645325" y="0"/>
            <a:ext cx="3214449" cy="6183632"/>
          </a:xfrm>
          <a:prstGeom prst="rect">
            <a:avLst/>
          </a:prstGeom>
          <a:noFill/>
          <a:ln>
            <a:noFill/>
          </a:ln>
        </p:spPr>
      </p:pic>
      <p:pic>
        <p:nvPicPr>
          <p:cNvPr id="278" name="Google Shape;278;p37"/>
          <p:cNvPicPr preferRelativeResize="0"/>
          <p:nvPr/>
        </p:nvPicPr>
        <p:blipFill rotWithShape="1">
          <a:blip r:embed="rId4">
            <a:alphaModFix/>
          </a:blip>
          <a:srcRect b="0" l="12080" r="-12080" t="0"/>
          <a:stretch/>
        </p:blipFill>
        <p:spPr>
          <a:xfrm>
            <a:off x="4630350" y="0"/>
            <a:ext cx="3164229" cy="6183634"/>
          </a:xfrm>
          <a:prstGeom prst="rect">
            <a:avLst/>
          </a:prstGeom>
          <a:noFill/>
          <a:ln>
            <a:noFill/>
          </a:ln>
        </p:spPr>
      </p:pic>
      <p:sp>
        <p:nvSpPr>
          <p:cNvPr id="279" name="Google Shape;279;p37"/>
          <p:cNvSpPr txBox="1"/>
          <p:nvPr/>
        </p:nvSpPr>
        <p:spPr>
          <a:xfrm>
            <a:off x="645325" y="6320767"/>
            <a:ext cx="7618500" cy="314400"/>
          </a:xfrm>
          <a:prstGeom prst="rect">
            <a:avLst/>
          </a:prstGeom>
          <a:noFill/>
          <a:ln>
            <a:noFill/>
          </a:ln>
        </p:spPr>
        <p:txBody>
          <a:bodyPr anchorCtr="0" anchor="t" bIns="91425" lIns="91425" spcFirstLastPara="1" rIns="91425" wrap="square" tIns="91425">
            <a:noAutofit/>
          </a:bodyPr>
          <a:lstStyle/>
          <a:p>
            <a:pPr indent="457200" lvl="0" marL="914400" rtl="0" algn="l">
              <a:spcBef>
                <a:spcPts val="0"/>
              </a:spcBef>
              <a:spcAft>
                <a:spcPts val="0"/>
              </a:spcAft>
              <a:buNone/>
            </a:pPr>
            <a:r>
              <a:rPr i="1" lang="en">
                <a:solidFill>
                  <a:schemeClr val="dk1"/>
                </a:solidFill>
                <a:latin typeface="Nunito"/>
                <a:ea typeface="Nunito"/>
                <a:cs typeface="Nunito"/>
                <a:sym typeface="Nunito"/>
              </a:rPr>
              <a:t>Fig 1 &amp; 2 : Respondents using WhatsApp for sharing files</a:t>
            </a:r>
            <a:endParaRPr i="1">
              <a:solidFill>
                <a:schemeClr val="dk1"/>
              </a:solidFill>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8"/>
          <p:cNvSpPr txBox="1"/>
          <p:nvPr/>
        </p:nvSpPr>
        <p:spPr>
          <a:xfrm>
            <a:off x="552650" y="287233"/>
            <a:ext cx="2989500" cy="2385900"/>
          </a:xfrm>
          <a:prstGeom prst="rect">
            <a:avLst/>
          </a:prstGeom>
          <a:noFill/>
          <a:ln cap="flat" cmpd="sng" w="19050">
            <a:solidFill>
              <a:srgbClr val="99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Calibri"/>
                <a:ea typeface="Calibri"/>
                <a:cs typeface="Calibri"/>
                <a:sym typeface="Calibri"/>
              </a:rPr>
              <a:t>“</a:t>
            </a:r>
            <a:r>
              <a:rPr lang="en" sz="1300">
                <a:solidFill>
                  <a:schemeClr val="dk1"/>
                </a:solidFill>
                <a:latin typeface="Calibri"/>
                <a:ea typeface="Calibri"/>
                <a:cs typeface="Calibri"/>
                <a:sym typeface="Calibri"/>
              </a:rPr>
              <a:t>I will</a:t>
            </a:r>
            <a:r>
              <a:rPr b="1" lang="en" sz="1300">
                <a:solidFill>
                  <a:srgbClr val="4A86E8"/>
                </a:solidFill>
                <a:latin typeface="Calibri"/>
                <a:ea typeface="Calibri"/>
                <a:cs typeface="Calibri"/>
                <a:sym typeface="Calibri"/>
              </a:rPr>
              <a:t> wait for internet</a:t>
            </a:r>
            <a:r>
              <a:rPr lang="en" sz="1300">
                <a:solidFill>
                  <a:schemeClr val="dk1"/>
                </a:solidFill>
                <a:latin typeface="Calibri"/>
                <a:ea typeface="Calibri"/>
                <a:cs typeface="Calibri"/>
                <a:sym typeface="Calibri"/>
              </a:rPr>
              <a:t> or if it's very urgent then I will ask the people     nearby"  -</a:t>
            </a:r>
            <a:r>
              <a:rPr i="1" lang="en" sz="1300">
                <a:solidFill>
                  <a:schemeClr val="dk1"/>
                </a:solidFill>
                <a:latin typeface="Calibri"/>
                <a:ea typeface="Calibri"/>
                <a:cs typeface="Calibri"/>
                <a:sym typeface="Calibri"/>
              </a:rPr>
              <a:t>P4.1</a:t>
            </a:r>
            <a:endParaRPr i="1" sz="1300">
              <a:solidFill>
                <a:schemeClr val="dk1"/>
              </a:solidFill>
              <a:latin typeface="Calibri"/>
              <a:ea typeface="Calibri"/>
              <a:cs typeface="Calibri"/>
              <a:sym typeface="Calibri"/>
            </a:endParaRPr>
          </a:p>
          <a:p>
            <a:pPr indent="0" lvl="0" marL="0" rtl="0" algn="l">
              <a:spcBef>
                <a:spcPts val="0"/>
              </a:spcBef>
              <a:spcAft>
                <a:spcPts val="0"/>
              </a:spcAft>
              <a:buNone/>
            </a:pPr>
            <a:r>
              <a:t/>
            </a:r>
            <a:endParaRPr sz="1300">
              <a:solidFill>
                <a:schemeClr val="dk1"/>
              </a:solidFill>
              <a:latin typeface="Calibri"/>
              <a:ea typeface="Calibri"/>
              <a:cs typeface="Calibri"/>
              <a:sym typeface="Calibri"/>
            </a:endParaRPr>
          </a:p>
          <a:p>
            <a:pPr indent="0" lvl="0" marL="0" rtl="0" algn="l">
              <a:spcBef>
                <a:spcPts val="0"/>
              </a:spcBef>
              <a:spcAft>
                <a:spcPts val="0"/>
              </a:spcAft>
              <a:buNone/>
            </a:pPr>
            <a:r>
              <a:rPr lang="en" sz="1300">
                <a:solidFill>
                  <a:schemeClr val="dk1"/>
                </a:solidFill>
                <a:latin typeface="Calibri"/>
                <a:ea typeface="Calibri"/>
                <a:cs typeface="Calibri"/>
                <a:sym typeface="Calibri"/>
              </a:rPr>
              <a:t>"When having no access to internet ," </a:t>
            </a:r>
            <a:r>
              <a:rPr b="1" lang="en" sz="1300">
                <a:solidFill>
                  <a:srgbClr val="4A86E8"/>
                </a:solidFill>
                <a:latin typeface="Calibri"/>
                <a:ea typeface="Calibri"/>
                <a:cs typeface="Calibri"/>
                <a:sym typeface="Calibri"/>
              </a:rPr>
              <a:t>I will send it later </a:t>
            </a:r>
            <a:r>
              <a:rPr b="1" i="1" lang="en" sz="1300">
                <a:solidFill>
                  <a:schemeClr val="dk1"/>
                </a:solidFill>
                <a:latin typeface="Calibri"/>
                <a:ea typeface="Calibri"/>
                <a:cs typeface="Calibri"/>
                <a:sym typeface="Calibri"/>
              </a:rPr>
              <a:t>“</a:t>
            </a:r>
            <a:r>
              <a:rPr i="1" lang="en" sz="1300">
                <a:solidFill>
                  <a:schemeClr val="dk1"/>
                </a:solidFill>
                <a:latin typeface="Calibri"/>
                <a:ea typeface="Calibri"/>
                <a:cs typeface="Calibri"/>
                <a:sym typeface="Calibri"/>
              </a:rPr>
              <a:t> </a:t>
            </a:r>
            <a:r>
              <a:rPr lang="en" sz="1300">
                <a:solidFill>
                  <a:schemeClr val="dk1"/>
                </a:solidFill>
                <a:latin typeface="Calibri"/>
                <a:ea typeface="Calibri"/>
                <a:cs typeface="Calibri"/>
                <a:sym typeface="Calibri"/>
              </a:rPr>
              <a:t>- </a:t>
            </a:r>
            <a:r>
              <a:rPr i="1" lang="en" sz="1300">
                <a:solidFill>
                  <a:schemeClr val="dk1"/>
                </a:solidFill>
                <a:latin typeface="Calibri"/>
                <a:ea typeface="Calibri"/>
                <a:cs typeface="Calibri"/>
                <a:sym typeface="Calibri"/>
              </a:rPr>
              <a:t>P4.2</a:t>
            </a:r>
            <a:endParaRPr i="1" sz="1300">
              <a:solidFill>
                <a:schemeClr val="dk1"/>
              </a:solidFill>
              <a:latin typeface="Calibri"/>
              <a:ea typeface="Calibri"/>
              <a:cs typeface="Calibri"/>
              <a:sym typeface="Calibri"/>
            </a:endParaRPr>
          </a:p>
          <a:p>
            <a:pPr indent="0" lvl="0" marL="0" rtl="0" algn="l">
              <a:spcBef>
                <a:spcPts val="0"/>
              </a:spcBef>
              <a:spcAft>
                <a:spcPts val="0"/>
              </a:spcAft>
              <a:buNone/>
            </a:pPr>
            <a:r>
              <a:t/>
            </a:r>
            <a:endParaRPr sz="13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sz="1300">
                <a:solidFill>
                  <a:srgbClr val="4285F4"/>
                </a:solidFill>
                <a:latin typeface="Calibri"/>
                <a:ea typeface="Calibri"/>
                <a:cs typeface="Calibri"/>
                <a:sym typeface="Calibri"/>
              </a:rPr>
              <a:t>“I wait for some time</a:t>
            </a:r>
            <a:r>
              <a:rPr lang="en" sz="1300">
                <a:solidFill>
                  <a:schemeClr val="dk1"/>
                </a:solidFill>
                <a:latin typeface="Calibri"/>
                <a:ea typeface="Calibri"/>
                <a:cs typeface="Calibri"/>
                <a:sym typeface="Calibri"/>
              </a:rPr>
              <a:t> to get access to mobile data or Wifi to share the files using Whatsapp “ -</a:t>
            </a:r>
            <a:r>
              <a:rPr i="1" lang="en" sz="1300">
                <a:solidFill>
                  <a:schemeClr val="dk1"/>
                </a:solidFill>
                <a:latin typeface="Calibri"/>
                <a:ea typeface="Calibri"/>
                <a:cs typeface="Calibri"/>
                <a:sym typeface="Calibri"/>
              </a:rPr>
              <a:t> P4.4</a:t>
            </a:r>
            <a:endParaRPr i="1" sz="13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i="1" sz="1300">
              <a:solidFill>
                <a:schemeClr val="dk1"/>
              </a:solidFill>
              <a:latin typeface="Calibri"/>
              <a:ea typeface="Calibri"/>
              <a:cs typeface="Calibri"/>
              <a:sym typeface="Calibri"/>
            </a:endParaRPr>
          </a:p>
        </p:txBody>
      </p:sp>
      <p:sp>
        <p:nvSpPr>
          <p:cNvPr id="285" name="Google Shape;285;p38"/>
          <p:cNvSpPr txBox="1"/>
          <p:nvPr/>
        </p:nvSpPr>
        <p:spPr>
          <a:xfrm>
            <a:off x="4717025" y="287233"/>
            <a:ext cx="3557700" cy="4433100"/>
          </a:xfrm>
          <a:prstGeom prst="rect">
            <a:avLst/>
          </a:prstGeom>
          <a:noFill/>
          <a:ln cap="flat" cmpd="sng" w="19050">
            <a:solidFill>
              <a:srgbClr val="99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a:t>
            </a:r>
            <a:r>
              <a:rPr lang="en" sz="1200">
                <a:solidFill>
                  <a:schemeClr val="dk1"/>
                </a:solidFill>
                <a:latin typeface="Calibri"/>
                <a:ea typeface="Calibri"/>
                <a:cs typeface="Calibri"/>
                <a:sym typeface="Calibri"/>
              </a:rPr>
              <a:t>if I have a </a:t>
            </a:r>
            <a:r>
              <a:rPr b="1" lang="en" sz="1200">
                <a:solidFill>
                  <a:srgbClr val="FF9900"/>
                </a:solidFill>
                <a:latin typeface="Calibri"/>
                <a:ea typeface="Calibri"/>
                <a:cs typeface="Calibri"/>
                <a:sym typeface="Calibri"/>
              </a:rPr>
              <a:t>USB cable</a:t>
            </a:r>
            <a:r>
              <a:rPr lang="en" sz="1200">
                <a:solidFill>
                  <a:schemeClr val="dk1"/>
                </a:solidFill>
                <a:latin typeface="Calibri"/>
                <a:ea typeface="Calibri"/>
                <a:cs typeface="Calibri"/>
                <a:sym typeface="Calibri"/>
              </a:rPr>
              <a:t> that I can connect to my phone. </a:t>
            </a:r>
            <a:r>
              <a:rPr lang="en" sz="1200">
                <a:solidFill>
                  <a:schemeClr val="dk1"/>
                </a:solidFill>
                <a:highlight>
                  <a:srgbClr val="FFFFFF"/>
                </a:highlight>
                <a:latin typeface="Calibri"/>
                <a:ea typeface="Calibri"/>
                <a:cs typeface="Calibri"/>
                <a:sym typeface="Calibri"/>
              </a:rPr>
              <a:t>I also have a hard disk that I can use to connect to my mobile.”   -</a:t>
            </a:r>
            <a:r>
              <a:rPr i="1" lang="en" sz="1200">
                <a:solidFill>
                  <a:schemeClr val="dk1"/>
                </a:solidFill>
                <a:highlight>
                  <a:srgbClr val="FFFFFF"/>
                </a:highlight>
                <a:latin typeface="Calibri"/>
                <a:ea typeface="Calibri"/>
                <a:cs typeface="Calibri"/>
                <a:sym typeface="Calibri"/>
              </a:rPr>
              <a:t>P4.2</a:t>
            </a:r>
            <a:endParaRPr i="1" sz="1200">
              <a:solidFill>
                <a:schemeClr val="dk1"/>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1200">
              <a:solidFill>
                <a:schemeClr val="dk1"/>
              </a:solidFill>
              <a:highlight>
                <a:srgbClr val="FFFFFF"/>
              </a:highlight>
              <a:latin typeface="Calibri"/>
              <a:ea typeface="Calibri"/>
              <a:cs typeface="Calibri"/>
              <a:sym typeface="Calibri"/>
            </a:endParaRPr>
          </a:p>
          <a:p>
            <a:pPr indent="0" lvl="0" marL="0" rtl="0" algn="l">
              <a:spcBef>
                <a:spcPts val="0"/>
              </a:spcBef>
              <a:spcAft>
                <a:spcPts val="0"/>
              </a:spcAft>
              <a:buNone/>
            </a:pPr>
            <a:r>
              <a:rPr lang="en" sz="1200">
                <a:solidFill>
                  <a:schemeClr val="dk1"/>
                </a:solidFill>
                <a:highlight>
                  <a:schemeClr val="accent4"/>
                </a:highlight>
                <a:latin typeface="Calibri"/>
                <a:ea typeface="Calibri"/>
                <a:cs typeface="Calibri"/>
                <a:sym typeface="Calibri"/>
              </a:rPr>
              <a:t>“Back when </a:t>
            </a:r>
            <a:r>
              <a:rPr b="1" lang="en" sz="1200">
                <a:solidFill>
                  <a:schemeClr val="accent2"/>
                </a:solidFill>
                <a:highlight>
                  <a:schemeClr val="accent4"/>
                </a:highlight>
                <a:latin typeface="Calibri"/>
                <a:ea typeface="Calibri"/>
                <a:cs typeface="Calibri"/>
                <a:sym typeface="Calibri"/>
              </a:rPr>
              <a:t>Shareit </a:t>
            </a:r>
            <a:r>
              <a:rPr lang="en" sz="1200">
                <a:solidFill>
                  <a:schemeClr val="dk1"/>
                </a:solidFill>
                <a:highlight>
                  <a:schemeClr val="accent4"/>
                </a:highlight>
                <a:latin typeface="Calibri"/>
                <a:ea typeface="Calibri"/>
                <a:cs typeface="Calibri"/>
                <a:sym typeface="Calibri"/>
              </a:rPr>
              <a:t>was available, I would use it a lot. It was a very good app, I miss it. No other app has been as good as Shareit</a:t>
            </a:r>
            <a:r>
              <a:rPr b="1" lang="en" sz="1200">
                <a:solidFill>
                  <a:schemeClr val="accent2"/>
                </a:solidFill>
                <a:highlight>
                  <a:schemeClr val="accent4"/>
                </a:highlight>
                <a:latin typeface="Calibri"/>
                <a:ea typeface="Calibri"/>
                <a:cs typeface="Calibri"/>
                <a:sym typeface="Calibri"/>
              </a:rPr>
              <a:t> </a:t>
            </a:r>
            <a:r>
              <a:rPr lang="en" sz="1200">
                <a:solidFill>
                  <a:schemeClr val="dk1"/>
                </a:solidFill>
                <a:highlight>
                  <a:schemeClr val="accent4"/>
                </a:highlight>
                <a:latin typeface="Calibri"/>
                <a:ea typeface="Calibri"/>
                <a:cs typeface="Calibri"/>
                <a:sym typeface="Calibri"/>
              </a:rPr>
              <a:t>"  -</a:t>
            </a:r>
            <a:r>
              <a:rPr i="1" lang="en" sz="1200">
                <a:solidFill>
                  <a:schemeClr val="dk1"/>
                </a:solidFill>
                <a:highlight>
                  <a:schemeClr val="accent4"/>
                </a:highlight>
                <a:latin typeface="Calibri"/>
                <a:ea typeface="Calibri"/>
                <a:cs typeface="Calibri"/>
                <a:sym typeface="Calibri"/>
              </a:rPr>
              <a:t>P4.3</a:t>
            </a:r>
            <a:endParaRPr i="1" sz="1200">
              <a:solidFill>
                <a:schemeClr val="dk1"/>
              </a:solidFill>
              <a:highlight>
                <a:schemeClr val="accent4"/>
              </a:highlight>
              <a:latin typeface="Calibri"/>
              <a:ea typeface="Calibri"/>
              <a:cs typeface="Calibri"/>
              <a:sym typeface="Calibri"/>
            </a:endParaRPr>
          </a:p>
          <a:p>
            <a:pPr indent="0" lvl="0" marL="0" rtl="0" algn="l">
              <a:spcBef>
                <a:spcPts val="0"/>
              </a:spcBef>
              <a:spcAft>
                <a:spcPts val="0"/>
              </a:spcAft>
              <a:buNone/>
            </a:pPr>
            <a:r>
              <a:t/>
            </a:r>
            <a:endParaRPr sz="1200">
              <a:solidFill>
                <a:schemeClr val="dk1"/>
              </a:solidFill>
              <a:highlight>
                <a:schemeClr val="accent4"/>
              </a:highlight>
              <a:latin typeface="Calibri"/>
              <a:ea typeface="Calibri"/>
              <a:cs typeface="Calibri"/>
              <a:sym typeface="Calibri"/>
            </a:endParaRPr>
          </a:p>
          <a:p>
            <a:pPr indent="0" lvl="0" marL="0" rtl="0" algn="l">
              <a:spcBef>
                <a:spcPts val="0"/>
              </a:spcBef>
              <a:spcAft>
                <a:spcPts val="0"/>
              </a:spcAft>
              <a:buNone/>
            </a:pPr>
            <a:r>
              <a:t/>
            </a:r>
            <a:endParaRPr sz="1200">
              <a:solidFill>
                <a:schemeClr val="dk1"/>
              </a:solidFill>
              <a:highlight>
                <a:schemeClr val="accent4"/>
              </a:highlight>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“I used </a:t>
            </a:r>
            <a:r>
              <a:rPr b="1" lang="en" sz="1200">
                <a:solidFill>
                  <a:schemeClr val="accent2"/>
                </a:solidFill>
                <a:latin typeface="Calibri"/>
                <a:ea typeface="Calibri"/>
                <a:cs typeface="Calibri"/>
                <a:sym typeface="Calibri"/>
              </a:rPr>
              <a:t>Nearby share</a:t>
            </a:r>
            <a:r>
              <a:rPr lang="en" sz="1200">
                <a:solidFill>
                  <a:schemeClr val="dk1"/>
                </a:solidFill>
                <a:latin typeface="Calibri"/>
                <a:ea typeface="Calibri"/>
                <a:cs typeface="Calibri"/>
                <a:sym typeface="Calibri"/>
              </a:rPr>
              <a:t> as it does not require internet, and it’s easy.”  - </a:t>
            </a:r>
            <a:r>
              <a:rPr i="1" lang="en" sz="1200">
                <a:solidFill>
                  <a:schemeClr val="dk1"/>
                </a:solidFill>
                <a:latin typeface="Calibri"/>
                <a:ea typeface="Calibri"/>
                <a:cs typeface="Calibri"/>
                <a:sym typeface="Calibri"/>
              </a:rPr>
              <a:t>P2.1</a:t>
            </a:r>
            <a:endParaRPr i="1"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"My friend gave me a course or he downloaded the entire course and, I asked him to give it to me via his </a:t>
            </a:r>
            <a:r>
              <a:rPr b="1" lang="en" sz="1200">
                <a:solidFill>
                  <a:srgbClr val="FF9900"/>
                </a:solidFill>
                <a:latin typeface="Calibri"/>
                <a:ea typeface="Calibri"/>
                <a:cs typeface="Calibri"/>
                <a:sym typeface="Calibri"/>
              </a:rPr>
              <a:t>hard disk</a:t>
            </a:r>
            <a:r>
              <a:rPr lang="en" sz="1200">
                <a:solidFill>
                  <a:schemeClr val="dk1"/>
                </a:solidFill>
                <a:latin typeface="Calibri"/>
                <a:ea typeface="Calibri"/>
                <a:cs typeface="Calibri"/>
                <a:sym typeface="Calibri"/>
              </a:rPr>
              <a:t>.”   -</a:t>
            </a:r>
            <a:r>
              <a:rPr i="1" lang="en" sz="1200">
                <a:solidFill>
                  <a:schemeClr val="dk1"/>
                </a:solidFill>
                <a:latin typeface="Calibri"/>
                <a:ea typeface="Calibri"/>
                <a:cs typeface="Calibri"/>
                <a:sym typeface="Calibri"/>
              </a:rPr>
              <a:t>P2.2</a:t>
            </a:r>
            <a:endParaRPr i="1"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"Yeah, maybe the </a:t>
            </a:r>
            <a:r>
              <a:rPr b="1" lang="en" sz="1200">
                <a:solidFill>
                  <a:schemeClr val="accent2"/>
                </a:solidFill>
                <a:latin typeface="Calibri"/>
                <a:ea typeface="Calibri"/>
                <a:cs typeface="Calibri"/>
                <a:sym typeface="Calibri"/>
              </a:rPr>
              <a:t>hard disk </a:t>
            </a:r>
            <a:r>
              <a:rPr lang="en" sz="1200">
                <a:solidFill>
                  <a:schemeClr val="dk1"/>
                </a:solidFill>
                <a:latin typeface="Calibri"/>
                <a:ea typeface="Calibri"/>
                <a:cs typeface="Calibri"/>
                <a:sym typeface="Calibri"/>
              </a:rPr>
              <a:t>if I have large files and no internet. We can transfer using  a  hard disk." </a:t>
            </a:r>
            <a:r>
              <a:rPr i="1" lang="en" sz="1200">
                <a:solidFill>
                  <a:schemeClr val="dk1"/>
                </a:solidFill>
                <a:latin typeface="Calibri"/>
                <a:ea typeface="Calibri"/>
                <a:cs typeface="Calibri"/>
                <a:sym typeface="Calibri"/>
              </a:rPr>
              <a:t>-P2.3</a:t>
            </a:r>
            <a:endParaRPr i="1"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“I don't have Internet mobile data plan in my device and that region doesn't have the WiFi connection also. So now what I did is use the </a:t>
            </a:r>
            <a:r>
              <a:rPr b="1" lang="en" sz="1200">
                <a:solidFill>
                  <a:srgbClr val="FF9900"/>
                </a:solidFill>
                <a:latin typeface="Calibri"/>
                <a:ea typeface="Calibri"/>
                <a:cs typeface="Calibri"/>
                <a:sym typeface="Calibri"/>
              </a:rPr>
              <a:t>AirDrop</a:t>
            </a:r>
            <a:r>
              <a:rPr b="1" lang="en" sz="1200">
                <a:solidFill>
                  <a:schemeClr val="dk1"/>
                </a:solidFill>
                <a:latin typeface="Calibri"/>
                <a:ea typeface="Calibri"/>
                <a:cs typeface="Calibri"/>
                <a:sym typeface="Calibri"/>
              </a:rPr>
              <a:t> </a:t>
            </a:r>
            <a:r>
              <a:rPr lang="en" sz="1200">
                <a:solidFill>
                  <a:schemeClr val="dk1"/>
                </a:solidFill>
                <a:latin typeface="Calibri"/>
                <a:ea typeface="Calibri"/>
                <a:cs typeface="Calibri"/>
                <a:sym typeface="Calibri"/>
              </a:rPr>
              <a:t>feature to get photo from the that guy who take the picture"   - </a:t>
            </a:r>
            <a:r>
              <a:rPr i="1" lang="en" sz="1200">
                <a:solidFill>
                  <a:schemeClr val="dk1"/>
                </a:solidFill>
                <a:latin typeface="Calibri"/>
                <a:ea typeface="Calibri"/>
                <a:cs typeface="Calibri"/>
                <a:sym typeface="Calibri"/>
              </a:rPr>
              <a:t>P2.4</a:t>
            </a:r>
            <a:endParaRPr sz="1200">
              <a:solidFill>
                <a:schemeClr val="dk1"/>
              </a:solidFill>
              <a:highlight>
                <a:srgbClr val="FFFFFF"/>
              </a:highlight>
              <a:latin typeface="Calibri"/>
              <a:ea typeface="Calibri"/>
              <a:cs typeface="Calibri"/>
              <a:sym typeface="Calibri"/>
            </a:endParaRPr>
          </a:p>
        </p:txBody>
      </p:sp>
      <p:sp>
        <p:nvSpPr>
          <p:cNvPr id="286" name="Google Shape;286;p38"/>
          <p:cNvSpPr txBox="1"/>
          <p:nvPr/>
        </p:nvSpPr>
        <p:spPr>
          <a:xfrm>
            <a:off x="702650" y="4495333"/>
            <a:ext cx="2839500" cy="800400"/>
          </a:xfrm>
          <a:prstGeom prst="rect">
            <a:avLst/>
          </a:prstGeom>
          <a:noFill/>
          <a:ln>
            <a:noFill/>
          </a:ln>
        </p:spPr>
        <p:txBody>
          <a:bodyPr anchorCtr="0" anchor="t" bIns="91425" lIns="91425" spcFirstLastPara="1" rIns="91425" wrap="square" tIns="91425">
            <a:spAutoFit/>
          </a:bodyPr>
          <a:lstStyle/>
          <a:p>
            <a:pPr indent="457200" lvl="0" marL="457200" rtl="0" algn="l">
              <a:spcBef>
                <a:spcPts val="0"/>
              </a:spcBef>
              <a:spcAft>
                <a:spcPts val="0"/>
              </a:spcAft>
              <a:buNone/>
            </a:pPr>
            <a:r>
              <a:rPr lang="en" sz="2000">
                <a:solidFill>
                  <a:schemeClr val="dk1"/>
                </a:solidFill>
                <a:latin typeface="Raleway Black"/>
                <a:ea typeface="Raleway Black"/>
                <a:cs typeface="Raleway Black"/>
                <a:sym typeface="Raleway Black"/>
              </a:rPr>
              <a:t>Mode:</a:t>
            </a:r>
            <a:endParaRPr sz="2000">
              <a:solidFill>
                <a:schemeClr val="dk1"/>
              </a:solidFill>
              <a:latin typeface="Raleway Black"/>
              <a:ea typeface="Raleway Black"/>
              <a:cs typeface="Raleway Black"/>
              <a:sym typeface="Raleway Black"/>
            </a:endParaRPr>
          </a:p>
          <a:p>
            <a:pPr indent="0" lvl="0" marL="0" rtl="0" algn="l">
              <a:spcBef>
                <a:spcPts val="0"/>
              </a:spcBef>
              <a:spcAft>
                <a:spcPts val="0"/>
              </a:spcAft>
              <a:buNone/>
            </a:pPr>
            <a:r>
              <a:rPr lang="en" sz="2000">
                <a:solidFill>
                  <a:schemeClr val="dk1"/>
                </a:solidFill>
                <a:latin typeface="Raleway Black"/>
                <a:ea typeface="Raleway Black"/>
                <a:cs typeface="Raleway Black"/>
                <a:sym typeface="Raleway Black"/>
              </a:rPr>
              <a:t>Non-</a:t>
            </a:r>
            <a:r>
              <a:rPr lang="en" sz="2000">
                <a:solidFill>
                  <a:schemeClr val="dk1"/>
                </a:solidFill>
                <a:latin typeface="Raleway Black"/>
                <a:ea typeface="Raleway Black"/>
                <a:cs typeface="Raleway Black"/>
                <a:sym typeface="Raleway Black"/>
              </a:rPr>
              <a:t>Internet Based</a:t>
            </a:r>
            <a:endParaRPr sz="1000"/>
          </a:p>
        </p:txBody>
      </p:sp>
      <p:cxnSp>
        <p:nvCxnSpPr>
          <p:cNvPr id="287" name="Google Shape;287;p38"/>
          <p:cNvCxnSpPr>
            <a:stCxn id="286" idx="0"/>
          </p:cNvCxnSpPr>
          <p:nvPr/>
        </p:nvCxnSpPr>
        <p:spPr>
          <a:xfrm flipH="1" rot="10800000">
            <a:off x="2122400" y="3535033"/>
            <a:ext cx="12300" cy="960300"/>
          </a:xfrm>
          <a:prstGeom prst="straightConnector1">
            <a:avLst/>
          </a:prstGeom>
          <a:noFill/>
          <a:ln cap="flat" cmpd="sng" w="38100">
            <a:solidFill>
              <a:srgbClr val="4285F4"/>
            </a:solidFill>
            <a:prstDash val="solid"/>
            <a:round/>
            <a:headEnd len="med" w="med" type="none"/>
            <a:tailEnd len="med" w="med" type="stealth"/>
          </a:ln>
        </p:spPr>
      </p:cxnSp>
      <p:cxnSp>
        <p:nvCxnSpPr>
          <p:cNvPr id="288" name="Google Shape;288;p38"/>
          <p:cNvCxnSpPr/>
          <p:nvPr/>
        </p:nvCxnSpPr>
        <p:spPr>
          <a:xfrm flipH="1" rot="10800000">
            <a:off x="3538300" y="4806200"/>
            <a:ext cx="1039500" cy="14400"/>
          </a:xfrm>
          <a:prstGeom prst="straightConnector1">
            <a:avLst/>
          </a:prstGeom>
          <a:noFill/>
          <a:ln cap="flat" cmpd="sng" w="38100">
            <a:solidFill>
              <a:srgbClr val="4285F4"/>
            </a:solidFill>
            <a:prstDash val="solid"/>
            <a:round/>
            <a:headEnd len="med" w="med" type="none"/>
            <a:tailEnd len="med" w="med" type="stealth"/>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descr="Forms response chart. Question title: How do you prefer to share large files (movies, large videos, applications, etc)?. Number of responses: 17 responses." id="293" name="Google Shape;293;p39" title="How do you prefer to share large files (movies, large videos, applications, etc)?"/>
          <p:cNvPicPr preferRelativeResize="0"/>
          <p:nvPr/>
        </p:nvPicPr>
        <p:blipFill rotWithShape="1">
          <a:blip r:embed="rId3">
            <a:alphaModFix/>
          </a:blip>
          <a:srcRect b="0" l="2654" r="3545" t="0"/>
          <a:stretch/>
        </p:blipFill>
        <p:spPr>
          <a:xfrm>
            <a:off x="0" y="1640367"/>
            <a:ext cx="5430052" cy="3296100"/>
          </a:xfrm>
          <a:prstGeom prst="rect">
            <a:avLst/>
          </a:prstGeom>
          <a:noFill/>
          <a:ln>
            <a:noFill/>
          </a:ln>
        </p:spPr>
      </p:pic>
      <p:sp>
        <p:nvSpPr>
          <p:cNvPr id="294" name="Google Shape;294;p39"/>
          <p:cNvSpPr txBox="1"/>
          <p:nvPr/>
        </p:nvSpPr>
        <p:spPr>
          <a:xfrm>
            <a:off x="5430050" y="237600"/>
            <a:ext cx="3557100" cy="4787100"/>
          </a:xfrm>
          <a:prstGeom prst="rect">
            <a:avLst/>
          </a:prstGeom>
          <a:noFill/>
          <a:ln cap="flat" cmpd="sng" w="19050">
            <a:solidFill>
              <a:srgbClr val="99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Calibri"/>
                <a:ea typeface="Calibri"/>
                <a:cs typeface="Calibri"/>
                <a:sym typeface="Calibri"/>
              </a:rPr>
              <a:t>"For large files,I used MEGA as it provides 20 GB of free storage" - </a:t>
            </a:r>
            <a:r>
              <a:rPr i="1" lang="en" sz="1300">
                <a:solidFill>
                  <a:schemeClr val="dk1"/>
                </a:solidFill>
                <a:latin typeface="Calibri"/>
                <a:ea typeface="Calibri"/>
                <a:cs typeface="Calibri"/>
                <a:sym typeface="Calibri"/>
              </a:rPr>
              <a:t>P4.2</a:t>
            </a:r>
            <a:endParaRPr i="1" sz="1300">
              <a:solidFill>
                <a:schemeClr val="dk1"/>
              </a:solidFill>
              <a:latin typeface="Calibri"/>
              <a:ea typeface="Calibri"/>
              <a:cs typeface="Calibri"/>
              <a:sym typeface="Calibri"/>
            </a:endParaRPr>
          </a:p>
          <a:p>
            <a:pPr indent="0" lvl="0" marL="0" rtl="0" algn="l">
              <a:spcBef>
                <a:spcPts val="0"/>
              </a:spcBef>
              <a:spcAft>
                <a:spcPts val="0"/>
              </a:spcAft>
              <a:buNone/>
            </a:pPr>
            <a:r>
              <a:t/>
            </a:r>
            <a:endParaRPr sz="1300">
              <a:solidFill>
                <a:schemeClr val="dk1"/>
              </a:solidFill>
              <a:latin typeface="Calibri"/>
              <a:ea typeface="Calibri"/>
              <a:cs typeface="Calibri"/>
              <a:sym typeface="Calibri"/>
            </a:endParaRPr>
          </a:p>
          <a:p>
            <a:pPr indent="0" lvl="0" marL="0" rtl="0" algn="l">
              <a:spcBef>
                <a:spcPts val="0"/>
              </a:spcBef>
              <a:spcAft>
                <a:spcPts val="0"/>
              </a:spcAft>
              <a:buNone/>
            </a:pPr>
            <a:r>
              <a:rPr lang="en" sz="1300">
                <a:solidFill>
                  <a:schemeClr val="dk1"/>
                </a:solidFill>
                <a:latin typeface="Calibri"/>
                <a:ea typeface="Calibri"/>
                <a:cs typeface="Calibri"/>
                <a:sym typeface="Calibri"/>
              </a:rPr>
              <a:t>“For the videos, in WhatsApp, it is the concern. Otherwise, in Google Photos, we can just share bigger files as well” -</a:t>
            </a:r>
            <a:r>
              <a:rPr i="1" lang="en" sz="1300">
                <a:solidFill>
                  <a:schemeClr val="dk1"/>
                </a:solidFill>
                <a:latin typeface="Calibri"/>
                <a:ea typeface="Calibri"/>
                <a:cs typeface="Calibri"/>
                <a:sym typeface="Calibri"/>
              </a:rPr>
              <a:t>P4.4</a:t>
            </a:r>
            <a:endParaRPr i="1" sz="1300">
              <a:solidFill>
                <a:schemeClr val="dk1"/>
              </a:solidFill>
              <a:latin typeface="Calibri"/>
              <a:ea typeface="Calibri"/>
              <a:cs typeface="Calibri"/>
              <a:sym typeface="Calibri"/>
            </a:endParaRPr>
          </a:p>
          <a:p>
            <a:pPr indent="0" lvl="0" marL="0" rtl="0" algn="l">
              <a:spcBef>
                <a:spcPts val="0"/>
              </a:spcBef>
              <a:spcAft>
                <a:spcPts val="0"/>
              </a:spcAft>
              <a:buNone/>
            </a:pPr>
            <a:r>
              <a:t/>
            </a:r>
            <a:endParaRPr sz="1300">
              <a:solidFill>
                <a:schemeClr val="dk1"/>
              </a:solidFill>
              <a:latin typeface="Calibri"/>
              <a:ea typeface="Calibri"/>
              <a:cs typeface="Calibri"/>
              <a:sym typeface="Calibri"/>
            </a:endParaRPr>
          </a:p>
          <a:p>
            <a:pPr indent="0" lvl="0" marL="0" rtl="0" algn="l">
              <a:spcBef>
                <a:spcPts val="0"/>
              </a:spcBef>
              <a:spcAft>
                <a:spcPts val="0"/>
              </a:spcAft>
              <a:buNone/>
            </a:pPr>
            <a:r>
              <a:rPr lang="en" sz="1300">
                <a:solidFill>
                  <a:schemeClr val="dk1"/>
                </a:solidFill>
                <a:highlight>
                  <a:srgbClr val="FFFFFF"/>
                </a:highlight>
                <a:latin typeface="Calibri"/>
                <a:ea typeface="Calibri"/>
                <a:cs typeface="Calibri"/>
                <a:sym typeface="Calibri"/>
              </a:rPr>
              <a:t>If many Images are there, I would make a pdf file out of it &amp; share it via Cloud  -</a:t>
            </a:r>
            <a:r>
              <a:rPr i="1" lang="en" sz="1300">
                <a:solidFill>
                  <a:schemeClr val="dk1"/>
                </a:solidFill>
                <a:highlight>
                  <a:schemeClr val="accent4"/>
                </a:highlight>
                <a:latin typeface="Calibri"/>
                <a:ea typeface="Calibri"/>
                <a:cs typeface="Calibri"/>
                <a:sym typeface="Calibri"/>
              </a:rPr>
              <a:t>P2.1</a:t>
            </a:r>
            <a:endParaRPr i="1" sz="1300">
              <a:solidFill>
                <a:schemeClr val="dk1"/>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1300">
              <a:solidFill>
                <a:schemeClr val="dk1"/>
              </a:solidFill>
              <a:highlight>
                <a:srgbClr val="FFFFFF"/>
              </a:highlight>
              <a:latin typeface="Calibri"/>
              <a:ea typeface="Calibri"/>
              <a:cs typeface="Calibri"/>
              <a:sym typeface="Calibri"/>
            </a:endParaRPr>
          </a:p>
          <a:p>
            <a:pPr indent="0" lvl="0" marL="0" rtl="0" algn="l">
              <a:spcBef>
                <a:spcPts val="0"/>
              </a:spcBef>
              <a:spcAft>
                <a:spcPts val="0"/>
              </a:spcAft>
              <a:buNone/>
            </a:pPr>
            <a:r>
              <a:rPr lang="en" sz="1300">
                <a:solidFill>
                  <a:schemeClr val="dk1"/>
                </a:solidFill>
                <a:latin typeface="Calibri"/>
                <a:ea typeface="Calibri"/>
                <a:cs typeface="Calibri"/>
                <a:sym typeface="Calibri"/>
              </a:rPr>
              <a:t>"I share some images and some documents for that also, I've never felt the need of using any other app other than WhatsApp ".  "If it is some large file, then also like Google drive comes into play so we can share the link and they can access it" -</a:t>
            </a:r>
            <a:r>
              <a:rPr i="1" lang="en" sz="1300">
                <a:solidFill>
                  <a:schemeClr val="dk1"/>
                </a:solidFill>
                <a:latin typeface="Calibri"/>
                <a:ea typeface="Calibri"/>
                <a:cs typeface="Calibri"/>
                <a:sym typeface="Calibri"/>
              </a:rPr>
              <a:t>P4.1</a:t>
            </a:r>
            <a:endParaRPr i="1" sz="1300">
              <a:solidFill>
                <a:schemeClr val="dk1"/>
              </a:solidFill>
              <a:latin typeface="Calibri"/>
              <a:ea typeface="Calibri"/>
              <a:cs typeface="Calibri"/>
              <a:sym typeface="Calibri"/>
            </a:endParaRPr>
          </a:p>
          <a:p>
            <a:pPr indent="0" lvl="0" marL="0" rtl="0" algn="l">
              <a:spcBef>
                <a:spcPts val="0"/>
              </a:spcBef>
              <a:spcAft>
                <a:spcPts val="0"/>
              </a:spcAft>
              <a:buNone/>
            </a:pPr>
            <a:r>
              <a:t/>
            </a:r>
            <a:endParaRPr sz="1300">
              <a:solidFill>
                <a:schemeClr val="dk1"/>
              </a:solidFill>
              <a:latin typeface="Calibri"/>
              <a:ea typeface="Calibri"/>
              <a:cs typeface="Calibri"/>
              <a:sym typeface="Calibri"/>
            </a:endParaRPr>
          </a:p>
          <a:p>
            <a:pPr indent="0" lvl="0" marL="0" rtl="0" algn="l">
              <a:spcBef>
                <a:spcPts val="0"/>
              </a:spcBef>
              <a:spcAft>
                <a:spcPts val="0"/>
              </a:spcAft>
              <a:buNone/>
            </a:pPr>
            <a:r>
              <a:t/>
            </a:r>
            <a:endParaRPr sz="1300">
              <a:solidFill>
                <a:schemeClr val="dk1"/>
              </a:solidFill>
              <a:latin typeface="Calibri"/>
              <a:ea typeface="Calibri"/>
              <a:cs typeface="Calibri"/>
              <a:sym typeface="Calibri"/>
            </a:endParaRPr>
          </a:p>
          <a:p>
            <a:pPr indent="0" lvl="0" marL="0" rtl="0" algn="l">
              <a:spcBef>
                <a:spcPts val="0"/>
              </a:spcBef>
              <a:spcAft>
                <a:spcPts val="0"/>
              </a:spcAft>
              <a:buNone/>
            </a:pPr>
            <a:r>
              <a:rPr lang="en" sz="1300">
                <a:solidFill>
                  <a:schemeClr val="dk1"/>
                </a:solidFill>
                <a:latin typeface="Calibri"/>
                <a:ea typeface="Calibri"/>
                <a:cs typeface="Calibri"/>
                <a:sym typeface="Calibri"/>
              </a:rPr>
              <a:t>I shared large files using 'Google Drive’ </a:t>
            </a:r>
            <a:r>
              <a:rPr lang="en" sz="1300">
                <a:solidFill>
                  <a:schemeClr val="dk1"/>
                </a:solidFill>
                <a:highlight>
                  <a:srgbClr val="FFFFFF"/>
                </a:highlight>
                <a:latin typeface="Calibri"/>
                <a:ea typeface="Calibri"/>
                <a:cs typeface="Calibri"/>
                <a:sym typeface="Calibri"/>
              </a:rPr>
              <a:t>-</a:t>
            </a:r>
            <a:r>
              <a:rPr i="1" lang="en" sz="1300">
                <a:solidFill>
                  <a:schemeClr val="dk1"/>
                </a:solidFill>
                <a:highlight>
                  <a:srgbClr val="FFFFFF"/>
                </a:highlight>
                <a:latin typeface="Calibri"/>
                <a:ea typeface="Calibri"/>
                <a:cs typeface="Calibri"/>
                <a:sym typeface="Calibri"/>
              </a:rPr>
              <a:t>P2.4</a:t>
            </a:r>
            <a:endParaRPr i="1" sz="1300">
              <a:solidFill>
                <a:schemeClr val="dk1"/>
              </a:solidFill>
              <a:latin typeface="Calibri"/>
              <a:ea typeface="Calibri"/>
              <a:cs typeface="Calibri"/>
              <a:sym typeface="Calibri"/>
            </a:endParaRPr>
          </a:p>
          <a:p>
            <a:pPr indent="0" lvl="0" marL="0" rtl="0" algn="l">
              <a:spcBef>
                <a:spcPts val="0"/>
              </a:spcBef>
              <a:spcAft>
                <a:spcPts val="0"/>
              </a:spcAft>
              <a:buNone/>
            </a:pPr>
            <a:r>
              <a:t/>
            </a:r>
            <a:endParaRPr sz="1300">
              <a:solidFill>
                <a:schemeClr val="dk1"/>
              </a:solidFill>
              <a:latin typeface="Calibri"/>
              <a:ea typeface="Calibri"/>
              <a:cs typeface="Calibri"/>
              <a:sym typeface="Calibri"/>
            </a:endParaRPr>
          </a:p>
          <a:p>
            <a:pPr indent="0" lvl="0" marL="0" rtl="0" algn="l">
              <a:spcBef>
                <a:spcPts val="0"/>
              </a:spcBef>
              <a:spcAft>
                <a:spcPts val="0"/>
              </a:spcAft>
              <a:buNone/>
            </a:pPr>
            <a:r>
              <a:t/>
            </a:r>
            <a:endParaRPr sz="1300">
              <a:solidFill>
                <a:schemeClr val="dk1"/>
              </a:solidFill>
              <a:highlight>
                <a:srgbClr val="FFFFFF"/>
              </a:highlight>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300">
              <a:solidFill>
                <a:schemeClr val="dk1"/>
              </a:solidFill>
              <a:latin typeface="Calibri"/>
              <a:ea typeface="Calibri"/>
              <a:cs typeface="Calibri"/>
              <a:sym typeface="Calibri"/>
            </a:endParaRPr>
          </a:p>
          <a:p>
            <a:pPr indent="0" lvl="0" marL="0" rtl="0" algn="l">
              <a:spcBef>
                <a:spcPts val="0"/>
              </a:spcBef>
              <a:spcAft>
                <a:spcPts val="0"/>
              </a:spcAft>
              <a:buNone/>
            </a:pPr>
            <a:r>
              <a:t/>
            </a:r>
            <a:endParaRPr sz="1300">
              <a:solidFill>
                <a:schemeClr val="dk1"/>
              </a:solidFill>
              <a:latin typeface="Calibri"/>
              <a:ea typeface="Calibri"/>
              <a:cs typeface="Calibri"/>
              <a:sym typeface="Calibri"/>
            </a:endParaRPr>
          </a:p>
        </p:txBody>
      </p:sp>
      <p:sp>
        <p:nvSpPr>
          <p:cNvPr id="295" name="Google Shape;295;p39"/>
          <p:cNvSpPr txBox="1"/>
          <p:nvPr/>
        </p:nvSpPr>
        <p:spPr>
          <a:xfrm>
            <a:off x="381200" y="237600"/>
            <a:ext cx="34143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chemeClr val="dk1"/>
                </a:solidFill>
                <a:latin typeface="Raleway Black"/>
                <a:ea typeface="Raleway Black"/>
                <a:cs typeface="Raleway Black"/>
                <a:sym typeface="Raleway Black"/>
              </a:rPr>
              <a:t>Large files sharing</a:t>
            </a:r>
            <a:endParaRPr sz="13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0"/>
          <p:cNvSpPr txBox="1"/>
          <p:nvPr/>
        </p:nvSpPr>
        <p:spPr>
          <a:xfrm>
            <a:off x="3066150" y="2805100"/>
            <a:ext cx="30117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chemeClr val="dk1"/>
                </a:solidFill>
                <a:latin typeface="Raleway Black"/>
                <a:ea typeface="Raleway Black"/>
                <a:cs typeface="Raleway Black"/>
                <a:sym typeface="Raleway Black"/>
              </a:rPr>
              <a:t>  Real Time Sharing</a:t>
            </a:r>
            <a:endParaRPr sz="1300"/>
          </a:p>
        </p:txBody>
      </p:sp>
      <p:sp>
        <p:nvSpPr>
          <p:cNvPr id="301" name="Google Shape;301;p40"/>
          <p:cNvSpPr/>
          <p:nvPr/>
        </p:nvSpPr>
        <p:spPr>
          <a:xfrm>
            <a:off x="444825" y="380367"/>
            <a:ext cx="2544300" cy="20169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“B</a:t>
            </a:r>
            <a:r>
              <a:rPr lang="en" sz="1200">
                <a:solidFill>
                  <a:schemeClr val="dk1"/>
                </a:solidFill>
                <a:latin typeface="Calibri"/>
                <a:ea typeface="Calibri"/>
                <a:cs typeface="Calibri"/>
                <a:sym typeface="Calibri"/>
              </a:rPr>
              <a:t>asically when I'm working with my group, basically, uh, right now I am working with a group in my HAD project, so, uh, I generally use,, </a:t>
            </a:r>
            <a:r>
              <a:rPr b="1" lang="en" sz="1200">
                <a:solidFill>
                  <a:schemeClr val="dk1"/>
                </a:solidFill>
                <a:latin typeface="Calibri"/>
                <a:ea typeface="Calibri"/>
                <a:cs typeface="Calibri"/>
                <a:sym typeface="Calibri"/>
              </a:rPr>
              <a:t>GitHub </a:t>
            </a:r>
            <a:r>
              <a:rPr lang="en" sz="1200">
                <a:solidFill>
                  <a:schemeClr val="dk1"/>
                </a:solidFill>
                <a:latin typeface="Calibri"/>
                <a:ea typeface="Calibri"/>
                <a:cs typeface="Calibri"/>
                <a:sym typeface="Calibri"/>
              </a:rPr>
              <a:t>to send the file to multiple members.</a:t>
            </a:r>
            <a:r>
              <a:rPr lang="en" sz="1200">
                <a:solidFill>
                  <a:schemeClr val="dk1"/>
                </a:solidFill>
                <a:latin typeface="Calibri"/>
                <a:ea typeface="Calibri"/>
                <a:cs typeface="Calibri"/>
                <a:sym typeface="Calibri"/>
              </a:rPr>
              <a:t>”</a:t>
            </a:r>
            <a:r>
              <a:rPr i="1" lang="en" sz="1200">
                <a:solidFill>
                  <a:schemeClr val="dk1"/>
                </a:solidFill>
                <a:latin typeface="Calibri"/>
                <a:ea typeface="Calibri"/>
                <a:cs typeface="Calibri"/>
                <a:sym typeface="Calibri"/>
              </a:rPr>
              <a:t>- P2.2</a:t>
            </a:r>
            <a:endParaRPr sz="1200">
              <a:latin typeface="Calibri"/>
              <a:ea typeface="Calibri"/>
              <a:cs typeface="Calibri"/>
              <a:sym typeface="Calibri"/>
            </a:endParaRPr>
          </a:p>
        </p:txBody>
      </p:sp>
      <p:sp>
        <p:nvSpPr>
          <p:cNvPr id="302" name="Google Shape;302;p40"/>
          <p:cNvSpPr/>
          <p:nvPr/>
        </p:nvSpPr>
        <p:spPr>
          <a:xfrm>
            <a:off x="5977873" y="380367"/>
            <a:ext cx="2721300" cy="20169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chemeClr val="dk1"/>
              </a:solidFill>
              <a:latin typeface="Calibri"/>
              <a:ea typeface="Calibri"/>
              <a:cs typeface="Calibri"/>
              <a:sym typeface="Calibri"/>
            </a:endParaRPr>
          </a:p>
          <a:p>
            <a:pPr indent="0" lvl="0" marL="0" rtl="0" algn="ctr">
              <a:spcBef>
                <a:spcPts val="0"/>
              </a:spcBef>
              <a:spcAft>
                <a:spcPts val="0"/>
              </a:spcAft>
              <a:buNone/>
            </a:pPr>
            <a:r>
              <a:rPr lang="en" sz="1200">
                <a:solidFill>
                  <a:schemeClr val="dk1"/>
                </a:solidFill>
                <a:latin typeface="Calibri"/>
                <a:ea typeface="Calibri"/>
                <a:cs typeface="Calibri"/>
                <a:sym typeface="Calibri"/>
              </a:rPr>
              <a:t>“I started using </a:t>
            </a:r>
            <a:r>
              <a:rPr b="1" lang="en" sz="1200">
                <a:solidFill>
                  <a:srgbClr val="4285F4"/>
                </a:solidFill>
                <a:latin typeface="Calibri"/>
                <a:ea typeface="Calibri"/>
                <a:cs typeface="Calibri"/>
                <a:sym typeface="Calibri"/>
              </a:rPr>
              <a:t>discord </a:t>
            </a:r>
            <a:r>
              <a:rPr lang="en" sz="1200">
                <a:solidFill>
                  <a:schemeClr val="dk1"/>
                </a:solidFill>
                <a:latin typeface="Calibri"/>
                <a:ea typeface="Calibri"/>
                <a:cs typeface="Calibri"/>
                <a:sym typeface="Calibri"/>
              </a:rPr>
              <a:t>in school when my gf asked me to start using it because she used to be online on it most of the time.. that's how our group also started using it</a:t>
            </a:r>
            <a:r>
              <a:rPr b="1" lang="en" sz="1200">
                <a:solidFill>
                  <a:schemeClr val="dk1"/>
                </a:solidFill>
                <a:latin typeface="Calibri"/>
                <a:ea typeface="Calibri"/>
                <a:cs typeface="Calibri"/>
                <a:sym typeface="Calibri"/>
              </a:rPr>
              <a:t>”</a:t>
            </a:r>
            <a:r>
              <a:rPr b="1" i="1" lang="en" sz="1200">
                <a:solidFill>
                  <a:schemeClr val="dk1"/>
                </a:solidFill>
                <a:latin typeface="Calibri"/>
                <a:ea typeface="Calibri"/>
                <a:cs typeface="Calibri"/>
                <a:sym typeface="Calibri"/>
              </a:rPr>
              <a:t>-</a:t>
            </a:r>
            <a:r>
              <a:rPr i="1" lang="en" sz="1200">
                <a:solidFill>
                  <a:schemeClr val="dk1"/>
                </a:solidFill>
                <a:latin typeface="Calibri"/>
                <a:ea typeface="Calibri"/>
                <a:cs typeface="Calibri"/>
                <a:sym typeface="Calibri"/>
              </a:rPr>
              <a:t>P4</a:t>
            </a:r>
            <a:r>
              <a:rPr i="1" lang="en" sz="1300">
                <a:solidFill>
                  <a:schemeClr val="dk1"/>
                </a:solidFill>
                <a:latin typeface="Calibri"/>
                <a:ea typeface="Calibri"/>
                <a:cs typeface="Calibri"/>
                <a:sym typeface="Calibri"/>
              </a:rPr>
              <a:t>.3</a:t>
            </a:r>
            <a:endParaRPr i="1" sz="1300">
              <a:solidFill>
                <a:schemeClr val="dk1"/>
              </a:solidFill>
              <a:latin typeface="Calibri"/>
              <a:ea typeface="Calibri"/>
              <a:cs typeface="Calibri"/>
              <a:sym typeface="Calibri"/>
            </a:endParaRPr>
          </a:p>
          <a:p>
            <a:pPr indent="0" lvl="0" marL="0" rtl="0" algn="l">
              <a:spcBef>
                <a:spcPts val="0"/>
              </a:spcBef>
              <a:spcAft>
                <a:spcPts val="0"/>
              </a:spcAft>
              <a:buNone/>
            </a:pPr>
            <a:r>
              <a:t/>
            </a:r>
            <a:endParaRPr sz="1300">
              <a:solidFill>
                <a:schemeClr val="dk1"/>
              </a:solidFill>
              <a:latin typeface="Calibri"/>
              <a:ea typeface="Calibri"/>
              <a:cs typeface="Calibri"/>
              <a:sym typeface="Calibri"/>
            </a:endParaRPr>
          </a:p>
        </p:txBody>
      </p:sp>
      <p:sp>
        <p:nvSpPr>
          <p:cNvPr id="303" name="Google Shape;303;p40"/>
          <p:cNvSpPr/>
          <p:nvPr/>
        </p:nvSpPr>
        <p:spPr>
          <a:xfrm>
            <a:off x="444825" y="4435434"/>
            <a:ext cx="2721300" cy="20169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highlight>
                  <a:srgbClr val="F4CCCC"/>
                </a:highlight>
                <a:latin typeface="Calibri"/>
                <a:ea typeface="Calibri"/>
                <a:cs typeface="Calibri"/>
                <a:sym typeface="Calibri"/>
              </a:rPr>
              <a:t>“</a:t>
            </a:r>
            <a:r>
              <a:rPr lang="en" sz="1300">
                <a:solidFill>
                  <a:schemeClr val="dk1"/>
                </a:solidFill>
                <a:latin typeface="Calibri"/>
                <a:ea typeface="Calibri"/>
                <a:cs typeface="Calibri"/>
                <a:sym typeface="Calibri"/>
              </a:rPr>
              <a:t>For projects we use </a:t>
            </a:r>
            <a:r>
              <a:rPr b="1" lang="en" sz="1300">
                <a:solidFill>
                  <a:schemeClr val="dk1"/>
                </a:solidFill>
                <a:latin typeface="Calibri"/>
                <a:ea typeface="Calibri"/>
                <a:cs typeface="Calibri"/>
                <a:sym typeface="Calibri"/>
              </a:rPr>
              <a:t>GitHub</a:t>
            </a:r>
            <a:r>
              <a:rPr lang="en" sz="1300">
                <a:solidFill>
                  <a:schemeClr val="dk1"/>
                </a:solidFill>
                <a:latin typeface="Calibri"/>
                <a:ea typeface="Calibri"/>
                <a:cs typeface="Calibri"/>
                <a:sym typeface="Calibri"/>
              </a:rPr>
              <a:t>. So it is because it's quite easy to share and manage  within the group for coding </a:t>
            </a:r>
            <a:r>
              <a:rPr lang="en" sz="1300">
                <a:solidFill>
                  <a:schemeClr val="dk1"/>
                </a:solidFill>
                <a:highlight>
                  <a:srgbClr val="F4CCCC"/>
                </a:highlight>
                <a:latin typeface="Calibri"/>
                <a:ea typeface="Calibri"/>
                <a:cs typeface="Calibri"/>
                <a:sym typeface="Calibri"/>
              </a:rPr>
              <a:t>”-</a:t>
            </a:r>
            <a:r>
              <a:rPr i="1" lang="en" sz="1300">
                <a:solidFill>
                  <a:schemeClr val="dk1"/>
                </a:solidFill>
                <a:highlight>
                  <a:srgbClr val="F4CCCC"/>
                </a:highlight>
                <a:latin typeface="Calibri"/>
                <a:ea typeface="Calibri"/>
                <a:cs typeface="Calibri"/>
                <a:sym typeface="Calibri"/>
              </a:rPr>
              <a:t>P4.4</a:t>
            </a:r>
            <a:endParaRPr i="1" sz="1300">
              <a:solidFill>
                <a:schemeClr val="dk1"/>
              </a:solidFill>
              <a:highlight>
                <a:srgbClr val="F4CCCC"/>
              </a:highlight>
              <a:latin typeface="Calibri"/>
              <a:ea typeface="Calibri"/>
              <a:cs typeface="Calibri"/>
              <a:sym typeface="Calibri"/>
            </a:endParaRPr>
          </a:p>
        </p:txBody>
      </p:sp>
      <p:sp>
        <p:nvSpPr>
          <p:cNvPr id="304" name="Google Shape;304;p40"/>
          <p:cNvSpPr/>
          <p:nvPr/>
        </p:nvSpPr>
        <p:spPr>
          <a:xfrm>
            <a:off x="5977875" y="4435433"/>
            <a:ext cx="2721300" cy="20169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highlight>
                  <a:srgbClr val="F4CCCC"/>
                </a:highlight>
                <a:latin typeface="Calibri"/>
                <a:ea typeface="Calibri"/>
                <a:cs typeface="Calibri"/>
                <a:sym typeface="Calibri"/>
              </a:rPr>
              <a:t>“</a:t>
            </a:r>
            <a:r>
              <a:rPr lang="en" sz="1300">
                <a:solidFill>
                  <a:schemeClr val="dk1"/>
                </a:solidFill>
                <a:latin typeface="Calibri"/>
                <a:ea typeface="Calibri"/>
                <a:cs typeface="Calibri"/>
                <a:sym typeface="Calibri"/>
              </a:rPr>
              <a:t>I used </a:t>
            </a:r>
            <a:r>
              <a:rPr b="1" lang="en" sz="1300">
                <a:solidFill>
                  <a:srgbClr val="4285F4"/>
                </a:solidFill>
                <a:latin typeface="Calibri"/>
                <a:ea typeface="Calibri"/>
                <a:cs typeface="Calibri"/>
                <a:sym typeface="Calibri"/>
              </a:rPr>
              <a:t>discord </a:t>
            </a:r>
            <a:r>
              <a:rPr lang="en" sz="1300">
                <a:solidFill>
                  <a:schemeClr val="dk1"/>
                </a:solidFill>
                <a:latin typeface="Calibri"/>
                <a:ea typeface="Calibri"/>
                <a:cs typeface="Calibri"/>
                <a:sym typeface="Calibri"/>
              </a:rPr>
              <a:t>to share screens and used the common server feature to view movie together with friend sitting in different locations</a:t>
            </a:r>
            <a:r>
              <a:rPr lang="en" sz="1300">
                <a:solidFill>
                  <a:schemeClr val="dk1"/>
                </a:solidFill>
                <a:highlight>
                  <a:srgbClr val="F4CCCC"/>
                </a:highlight>
                <a:latin typeface="Calibri"/>
                <a:ea typeface="Calibri"/>
                <a:cs typeface="Calibri"/>
                <a:sym typeface="Calibri"/>
              </a:rPr>
              <a:t>"-</a:t>
            </a:r>
            <a:r>
              <a:rPr i="1" lang="en" sz="1300">
                <a:solidFill>
                  <a:schemeClr val="dk1"/>
                </a:solidFill>
                <a:highlight>
                  <a:srgbClr val="F4CCCC"/>
                </a:highlight>
                <a:latin typeface="Calibri"/>
                <a:ea typeface="Calibri"/>
                <a:cs typeface="Calibri"/>
                <a:sym typeface="Calibri"/>
              </a:rPr>
              <a:t>P4.4</a:t>
            </a:r>
            <a:endParaRPr i="1" sz="1300">
              <a:solidFill>
                <a:schemeClr val="dk1"/>
              </a:solidFill>
              <a:highlight>
                <a:srgbClr val="F4CCCC"/>
              </a:highlight>
              <a:latin typeface="Calibri"/>
              <a:ea typeface="Calibri"/>
              <a:cs typeface="Calibri"/>
              <a:sym typeface="Calibri"/>
            </a:endParaRPr>
          </a:p>
        </p:txBody>
      </p:sp>
      <p:pic>
        <p:nvPicPr>
          <p:cNvPr id="305" name="Google Shape;305;p40"/>
          <p:cNvPicPr preferRelativeResize="0"/>
          <p:nvPr/>
        </p:nvPicPr>
        <p:blipFill>
          <a:blip r:embed="rId3">
            <a:alphaModFix/>
          </a:blip>
          <a:stretch>
            <a:fillRect/>
          </a:stretch>
        </p:blipFill>
        <p:spPr>
          <a:xfrm>
            <a:off x="847375" y="2547114"/>
            <a:ext cx="1303800" cy="1303800"/>
          </a:xfrm>
          <a:prstGeom prst="rect">
            <a:avLst/>
          </a:prstGeom>
          <a:noFill/>
          <a:ln>
            <a:noFill/>
          </a:ln>
        </p:spPr>
      </p:pic>
      <p:pic>
        <p:nvPicPr>
          <p:cNvPr id="306" name="Google Shape;306;p40"/>
          <p:cNvPicPr preferRelativeResize="0"/>
          <p:nvPr/>
        </p:nvPicPr>
        <p:blipFill>
          <a:blip r:embed="rId4">
            <a:alphaModFix/>
          </a:blip>
          <a:stretch>
            <a:fillRect/>
          </a:stretch>
        </p:blipFill>
        <p:spPr>
          <a:xfrm>
            <a:off x="6705050" y="2557267"/>
            <a:ext cx="1307592" cy="130759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41"/>
          <p:cNvPicPr preferRelativeResize="0"/>
          <p:nvPr/>
        </p:nvPicPr>
        <p:blipFill>
          <a:blip r:embed="rId3">
            <a:alphaModFix/>
          </a:blip>
          <a:stretch>
            <a:fillRect/>
          </a:stretch>
        </p:blipFill>
        <p:spPr>
          <a:xfrm>
            <a:off x="215125" y="0"/>
            <a:ext cx="8043682" cy="68580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2"/>
          <p:cNvSpPr txBox="1"/>
          <p:nvPr/>
        </p:nvSpPr>
        <p:spPr>
          <a:xfrm>
            <a:off x="0" y="0"/>
            <a:ext cx="30000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Calibri"/>
                <a:ea typeface="Calibri"/>
                <a:cs typeface="Calibri"/>
                <a:sym typeface="Calibri"/>
              </a:rPr>
              <a:t>"Through WhatsApp ,Some time,some issue was there and so I was required to send some list ,so I went and viewed when did I send this list, and wanted to </a:t>
            </a:r>
            <a:r>
              <a:rPr lang="en" sz="1300">
                <a:solidFill>
                  <a:schemeClr val="dk1"/>
                </a:solidFill>
                <a:latin typeface="Calibri"/>
                <a:ea typeface="Calibri"/>
                <a:cs typeface="Calibri"/>
                <a:sym typeface="Calibri"/>
              </a:rPr>
              <a:t>check </a:t>
            </a:r>
            <a:r>
              <a:rPr lang="en" sz="1300">
                <a:solidFill>
                  <a:schemeClr val="dk1"/>
                </a:solidFill>
                <a:latin typeface="Calibri"/>
                <a:ea typeface="Calibri"/>
                <a:cs typeface="Calibri"/>
                <a:sym typeface="Calibri"/>
              </a:rPr>
              <a:t>if I had sent  it or not."</a:t>
            </a:r>
            <a:endParaRPr sz="1300">
              <a:solidFill>
                <a:schemeClr val="dk1"/>
              </a:solidFill>
              <a:latin typeface="Calibri"/>
              <a:ea typeface="Calibri"/>
              <a:cs typeface="Calibri"/>
              <a:sym typeface="Calibri"/>
            </a:endParaRPr>
          </a:p>
        </p:txBody>
      </p:sp>
      <p:sp>
        <p:nvSpPr>
          <p:cNvPr id="317" name="Google Shape;317;p42"/>
          <p:cNvSpPr txBox="1"/>
          <p:nvPr/>
        </p:nvSpPr>
        <p:spPr>
          <a:xfrm>
            <a:off x="5213925" y="4858200"/>
            <a:ext cx="30000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highlight>
                  <a:srgbClr val="FFFFFF"/>
                </a:highlight>
                <a:latin typeface="Calibri"/>
                <a:ea typeface="Calibri"/>
                <a:cs typeface="Calibri"/>
                <a:sym typeface="Calibri"/>
              </a:rPr>
              <a:t>"I keep access to track files on OneDrive . And we tell them many times who has access to it.if someone is asking, we get a direct email on outlook. That is a very convenient option." </a:t>
            </a:r>
            <a:endParaRPr sz="1300">
              <a:solidFill>
                <a:schemeClr val="dk1"/>
              </a:solidFill>
              <a:highlight>
                <a:srgbClr val="FFFFFF"/>
              </a:highlight>
              <a:latin typeface="Calibri"/>
              <a:ea typeface="Calibri"/>
              <a:cs typeface="Calibri"/>
              <a:sym typeface="Calibri"/>
            </a:endParaRPr>
          </a:p>
          <a:p>
            <a:pPr indent="0" lvl="0" marL="0" rtl="0" algn="l">
              <a:spcBef>
                <a:spcPts val="0"/>
              </a:spcBef>
              <a:spcAft>
                <a:spcPts val="0"/>
              </a:spcAft>
              <a:buNone/>
            </a:pPr>
            <a:r>
              <a:rPr lang="en" sz="1300">
                <a:solidFill>
                  <a:schemeClr val="dk1"/>
                </a:solidFill>
                <a:highlight>
                  <a:srgbClr val="FFFFFF"/>
                </a:highlight>
                <a:latin typeface="Calibri"/>
                <a:ea typeface="Calibri"/>
                <a:cs typeface="Calibri"/>
                <a:sym typeface="Calibri"/>
              </a:rPr>
              <a:t> </a:t>
            </a:r>
            <a:endParaRPr sz="1300">
              <a:latin typeface="Calibri"/>
              <a:ea typeface="Calibri"/>
              <a:cs typeface="Calibri"/>
              <a:sym typeface="Calibri"/>
            </a:endParaRPr>
          </a:p>
        </p:txBody>
      </p:sp>
      <p:sp>
        <p:nvSpPr>
          <p:cNvPr id="318" name="Google Shape;318;p42"/>
          <p:cNvSpPr txBox="1"/>
          <p:nvPr/>
        </p:nvSpPr>
        <p:spPr>
          <a:xfrm>
            <a:off x="4885150" y="0"/>
            <a:ext cx="30000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Calibri"/>
                <a:ea typeface="Calibri"/>
                <a:cs typeface="Calibri"/>
                <a:sym typeface="Calibri"/>
              </a:rPr>
              <a:t>"I access old WhatsApp chats to see what I have sent before if it's needed, and sometimes email.</a:t>
            </a:r>
            <a:r>
              <a:rPr i="1" lang="en" sz="1300">
                <a:solidFill>
                  <a:schemeClr val="dk1"/>
                </a:solidFill>
                <a:latin typeface="Calibri"/>
                <a:ea typeface="Calibri"/>
                <a:cs typeface="Calibri"/>
                <a:sym typeface="Calibri"/>
              </a:rPr>
              <a:t>"</a:t>
            </a:r>
            <a:endParaRPr sz="1300">
              <a:solidFill>
                <a:schemeClr val="dk1"/>
              </a:solidFill>
              <a:latin typeface="Calibri"/>
              <a:ea typeface="Calibri"/>
              <a:cs typeface="Calibri"/>
              <a:sym typeface="Calibri"/>
            </a:endParaRPr>
          </a:p>
        </p:txBody>
      </p:sp>
      <p:sp>
        <p:nvSpPr>
          <p:cNvPr id="319" name="Google Shape;319;p42"/>
          <p:cNvSpPr txBox="1"/>
          <p:nvPr/>
        </p:nvSpPr>
        <p:spPr>
          <a:xfrm>
            <a:off x="152650" y="4845700"/>
            <a:ext cx="3000000" cy="158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040C28"/>
                </a:solidFill>
                <a:latin typeface="Calibri"/>
                <a:ea typeface="Calibri"/>
                <a:cs typeface="Calibri"/>
                <a:sym typeface="Calibri"/>
              </a:rPr>
              <a:t>“</a:t>
            </a:r>
            <a:r>
              <a:rPr lang="en" sz="1300">
                <a:solidFill>
                  <a:srgbClr val="040C28"/>
                </a:solidFill>
                <a:latin typeface="Calibri"/>
                <a:ea typeface="Calibri"/>
                <a:cs typeface="Calibri"/>
                <a:sym typeface="Calibri"/>
              </a:rPr>
              <a:t>In WhatsApp For messages only, or for some links. Because if we want to check the documents we can just go and but if it is some important message like somebody has told me something to do so I think using the keywords we can just search the keyword and check it."</a:t>
            </a:r>
            <a:endParaRPr sz="1300">
              <a:solidFill>
                <a:srgbClr val="040C28"/>
              </a:solidFill>
              <a:latin typeface="Calibri"/>
              <a:ea typeface="Calibri"/>
              <a:cs typeface="Calibri"/>
              <a:sym typeface="Calibri"/>
            </a:endParaRPr>
          </a:p>
        </p:txBody>
      </p:sp>
      <p:sp>
        <p:nvSpPr>
          <p:cNvPr id="320" name="Google Shape;320;p42"/>
          <p:cNvSpPr txBox="1"/>
          <p:nvPr/>
        </p:nvSpPr>
        <p:spPr>
          <a:xfrm>
            <a:off x="2618700" y="2764367"/>
            <a:ext cx="3000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solidFill>
                  <a:schemeClr val="dk1"/>
                </a:solidFill>
                <a:latin typeface="DM Sans"/>
                <a:ea typeface="DM Sans"/>
                <a:cs typeface="DM Sans"/>
                <a:sym typeface="DM Sans"/>
              </a:rPr>
              <a:t>History</a:t>
            </a:r>
            <a:endParaRPr b="1" sz="3600">
              <a:solidFill>
                <a:schemeClr val="dk1"/>
              </a:solidFill>
              <a:latin typeface="DM Sans"/>
              <a:ea typeface="DM Sans"/>
              <a:cs typeface="DM Sans"/>
              <a:sym typeface="DM Sans"/>
            </a:endParaRPr>
          </a:p>
        </p:txBody>
      </p:sp>
      <p:cxnSp>
        <p:nvCxnSpPr>
          <p:cNvPr id="321" name="Google Shape;321;p42"/>
          <p:cNvCxnSpPr>
            <a:stCxn id="320" idx="0"/>
            <a:endCxn id="316" idx="2"/>
          </p:cNvCxnSpPr>
          <p:nvPr/>
        </p:nvCxnSpPr>
        <p:spPr>
          <a:xfrm rot="10800000">
            <a:off x="1500000" y="1185167"/>
            <a:ext cx="2618700" cy="1579200"/>
          </a:xfrm>
          <a:prstGeom prst="straightConnector1">
            <a:avLst/>
          </a:prstGeom>
          <a:noFill/>
          <a:ln cap="flat" cmpd="sng" w="9525">
            <a:solidFill>
              <a:schemeClr val="dk2"/>
            </a:solidFill>
            <a:prstDash val="solid"/>
            <a:round/>
            <a:headEnd len="med" w="med" type="none"/>
            <a:tailEnd len="med" w="med" type="none"/>
          </a:ln>
        </p:spPr>
      </p:cxnSp>
      <p:cxnSp>
        <p:nvCxnSpPr>
          <p:cNvPr id="322" name="Google Shape;322;p42"/>
          <p:cNvCxnSpPr>
            <a:stCxn id="320" idx="0"/>
          </p:cNvCxnSpPr>
          <p:nvPr/>
        </p:nvCxnSpPr>
        <p:spPr>
          <a:xfrm flipH="1" rot="10800000">
            <a:off x="4118700" y="1063067"/>
            <a:ext cx="2645100" cy="1701300"/>
          </a:xfrm>
          <a:prstGeom prst="straightConnector1">
            <a:avLst/>
          </a:prstGeom>
          <a:noFill/>
          <a:ln cap="flat" cmpd="sng" w="9525">
            <a:solidFill>
              <a:schemeClr val="dk2"/>
            </a:solidFill>
            <a:prstDash val="solid"/>
            <a:round/>
            <a:headEnd len="med" w="med" type="none"/>
            <a:tailEnd len="med" w="med" type="none"/>
          </a:ln>
        </p:spPr>
      </p:cxnSp>
      <p:cxnSp>
        <p:nvCxnSpPr>
          <p:cNvPr id="323" name="Google Shape;323;p42"/>
          <p:cNvCxnSpPr>
            <a:stCxn id="320" idx="2"/>
            <a:endCxn id="319" idx="0"/>
          </p:cNvCxnSpPr>
          <p:nvPr/>
        </p:nvCxnSpPr>
        <p:spPr>
          <a:xfrm flipH="1">
            <a:off x="1652700" y="3503267"/>
            <a:ext cx="2466000" cy="1342500"/>
          </a:xfrm>
          <a:prstGeom prst="straightConnector1">
            <a:avLst/>
          </a:prstGeom>
          <a:noFill/>
          <a:ln cap="flat" cmpd="sng" w="9525">
            <a:solidFill>
              <a:schemeClr val="dk2"/>
            </a:solidFill>
            <a:prstDash val="solid"/>
            <a:round/>
            <a:headEnd len="med" w="med" type="none"/>
            <a:tailEnd len="med" w="med" type="none"/>
          </a:ln>
        </p:spPr>
      </p:cxnSp>
      <p:cxnSp>
        <p:nvCxnSpPr>
          <p:cNvPr id="324" name="Google Shape;324;p42"/>
          <p:cNvCxnSpPr>
            <a:stCxn id="320" idx="2"/>
            <a:endCxn id="317" idx="0"/>
          </p:cNvCxnSpPr>
          <p:nvPr/>
        </p:nvCxnSpPr>
        <p:spPr>
          <a:xfrm>
            <a:off x="4118700" y="3503267"/>
            <a:ext cx="2595300" cy="1354800"/>
          </a:xfrm>
          <a:prstGeom prst="straightConnector1">
            <a:avLst/>
          </a:prstGeom>
          <a:noFill/>
          <a:ln cap="flat" cmpd="sng" w="9525">
            <a:solidFill>
              <a:schemeClr val="dk2"/>
            </a:solidFill>
            <a:prstDash val="solid"/>
            <a:round/>
            <a:headEnd len="med" w="med" type="none"/>
            <a:tailEnd len="med" w="med" type="none"/>
          </a:ln>
        </p:spPr>
      </p:cxnSp>
      <p:sp>
        <p:nvSpPr>
          <p:cNvPr id="325" name="Google Shape;325;p42"/>
          <p:cNvSpPr/>
          <p:nvPr/>
        </p:nvSpPr>
        <p:spPr>
          <a:xfrm>
            <a:off x="6432075" y="2181967"/>
            <a:ext cx="922800" cy="6576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P4.1</a:t>
            </a:r>
            <a:endParaRPr>
              <a:latin typeface="Nunito"/>
              <a:ea typeface="Nunito"/>
              <a:cs typeface="Nunito"/>
              <a:sym typeface="Nunito"/>
            </a:endParaRPr>
          </a:p>
        </p:txBody>
      </p:sp>
      <p:sp>
        <p:nvSpPr>
          <p:cNvPr id="326" name="Google Shape;326;p42"/>
          <p:cNvSpPr/>
          <p:nvPr/>
        </p:nvSpPr>
        <p:spPr>
          <a:xfrm>
            <a:off x="815625" y="3968767"/>
            <a:ext cx="922800" cy="6576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P4.4</a:t>
            </a:r>
            <a:endParaRPr>
              <a:latin typeface="Nunito"/>
              <a:ea typeface="Nunito"/>
              <a:cs typeface="Nunito"/>
              <a:sym typeface="Nunito"/>
            </a:endParaRPr>
          </a:p>
        </p:txBody>
      </p:sp>
      <p:sp>
        <p:nvSpPr>
          <p:cNvPr id="327" name="Google Shape;327;p42"/>
          <p:cNvSpPr/>
          <p:nvPr/>
        </p:nvSpPr>
        <p:spPr>
          <a:xfrm>
            <a:off x="729900" y="2181967"/>
            <a:ext cx="800700" cy="6576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P4.3</a:t>
            </a:r>
            <a:endParaRPr>
              <a:latin typeface="Nunito"/>
              <a:ea typeface="Nunito"/>
              <a:cs typeface="Nunito"/>
              <a:sym typeface="Nunito"/>
            </a:endParaRPr>
          </a:p>
        </p:txBody>
      </p:sp>
      <p:sp>
        <p:nvSpPr>
          <p:cNvPr id="328" name="Google Shape;328;p42"/>
          <p:cNvSpPr/>
          <p:nvPr/>
        </p:nvSpPr>
        <p:spPr>
          <a:xfrm>
            <a:off x="6554225" y="3857667"/>
            <a:ext cx="800700" cy="6576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P4.2</a:t>
            </a:r>
            <a:endParaRPr>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descr="Forms response chart. Question title: Age&#10;. Number of responses: 17 responses." id="173" name="Google Shape;173;p25" title="Age&#10;"/>
          <p:cNvPicPr preferRelativeResize="0"/>
          <p:nvPr/>
        </p:nvPicPr>
        <p:blipFill rotWithShape="1">
          <a:blip r:embed="rId3">
            <a:alphaModFix/>
          </a:blip>
          <a:srcRect b="0" l="0" r="21011" t="0"/>
          <a:stretch/>
        </p:blipFill>
        <p:spPr>
          <a:xfrm>
            <a:off x="0" y="0"/>
            <a:ext cx="5125146" cy="3637133"/>
          </a:xfrm>
          <a:prstGeom prst="rect">
            <a:avLst/>
          </a:prstGeom>
          <a:noFill/>
          <a:ln>
            <a:noFill/>
          </a:ln>
        </p:spPr>
      </p:pic>
      <p:pic>
        <p:nvPicPr>
          <p:cNvPr descr="Forms response chart. Question title: Gender:&#10;. Number of responses: 17 responses." id="174" name="Google Shape;174;p25" title="Gender:&#10;"/>
          <p:cNvPicPr preferRelativeResize="0"/>
          <p:nvPr/>
        </p:nvPicPr>
        <p:blipFill rotWithShape="1">
          <a:blip r:embed="rId4">
            <a:alphaModFix/>
          </a:blip>
          <a:srcRect b="0" l="1458" r="16580" t="0"/>
          <a:stretch/>
        </p:blipFill>
        <p:spPr>
          <a:xfrm>
            <a:off x="3334975" y="3138200"/>
            <a:ext cx="5235773" cy="3664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3"/>
          <p:cNvSpPr txBox="1"/>
          <p:nvPr>
            <p:ph idx="4294967295" type="title"/>
          </p:nvPr>
        </p:nvSpPr>
        <p:spPr>
          <a:xfrm>
            <a:off x="1991600" y="356667"/>
            <a:ext cx="4455000" cy="112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Security</a:t>
            </a:r>
            <a:endParaRPr/>
          </a:p>
        </p:txBody>
      </p:sp>
      <p:pic>
        <p:nvPicPr>
          <p:cNvPr descr="Forms response chart. Question title: What measures do you take to protect files before sending them? (Please select all that apply)&#10;. Number of responses: 17 responses." id="334" name="Google Shape;334;p43" title="What measures do you take to protect files before sending them? (Please select all that apply)&#10;"/>
          <p:cNvPicPr preferRelativeResize="0"/>
          <p:nvPr/>
        </p:nvPicPr>
        <p:blipFill>
          <a:blip r:embed="rId3">
            <a:alphaModFix/>
          </a:blip>
          <a:stretch>
            <a:fillRect/>
          </a:stretch>
        </p:blipFill>
        <p:spPr>
          <a:xfrm>
            <a:off x="589825" y="1479067"/>
            <a:ext cx="7610025" cy="537893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4"/>
          <p:cNvSpPr txBox="1"/>
          <p:nvPr/>
        </p:nvSpPr>
        <p:spPr>
          <a:xfrm>
            <a:off x="3945125" y="277667"/>
            <a:ext cx="4617900" cy="1539300"/>
          </a:xfrm>
          <a:prstGeom prst="rect">
            <a:avLst/>
          </a:prstGeom>
          <a:solidFill>
            <a:schemeClr val="lt1"/>
          </a:solidFill>
          <a:ln cap="flat" cmpd="sng" w="3810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chemeClr val="dk1"/>
                </a:solidFill>
                <a:highlight>
                  <a:srgbClr val="FFFFFF"/>
                </a:highlight>
              </a:rPr>
              <a:t>"O</a:t>
            </a:r>
            <a:r>
              <a:rPr i="1" lang="en" sz="1100">
                <a:solidFill>
                  <a:schemeClr val="dk1"/>
                </a:solidFill>
                <a:highlight>
                  <a:srgbClr val="FFFFFF"/>
                </a:highlight>
              </a:rPr>
              <a:t>ne instance that I can remember is sharing a class assignment with a friend. I shared it on drive with view-only access, although if my friend can be trusted."- P2.1</a:t>
            </a:r>
            <a:endParaRPr i="1" sz="1100">
              <a:solidFill>
                <a:schemeClr val="dk1"/>
              </a:solidFill>
              <a:highlight>
                <a:srgbClr val="FFFFFF"/>
              </a:highlight>
            </a:endParaRPr>
          </a:p>
          <a:p>
            <a:pPr indent="0" lvl="0" marL="0" rtl="0" algn="l">
              <a:spcBef>
                <a:spcPts val="0"/>
              </a:spcBef>
              <a:spcAft>
                <a:spcPts val="0"/>
              </a:spcAft>
              <a:buNone/>
            </a:pPr>
            <a:r>
              <a:t/>
            </a:r>
            <a:endParaRPr i="1" sz="1100">
              <a:solidFill>
                <a:schemeClr val="dk1"/>
              </a:solidFill>
              <a:highlight>
                <a:srgbClr val="FFFFFF"/>
              </a:highlight>
            </a:endParaRPr>
          </a:p>
          <a:p>
            <a:pPr indent="0" lvl="0" marL="0" rtl="0" algn="l">
              <a:spcBef>
                <a:spcPts val="0"/>
              </a:spcBef>
              <a:spcAft>
                <a:spcPts val="0"/>
              </a:spcAft>
              <a:buNone/>
            </a:pPr>
            <a:r>
              <a:rPr i="1" lang="en" sz="1100">
                <a:solidFill>
                  <a:schemeClr val="dk1"/>
                </a:solidFill>
                <a:highlight>
                  <a:srgbClr val="FFFFFF"/>
                </a:highlight>
              </a:rPr>
              <a:t>"Mostly I have done this for the bank-related thing, if I want to share something to my parents, they are not so used to the email thing or anything like that, so I just click the pictures of some important documents and I send them with view only once option."-P4.4</a:t>
            </a:r>
            <a:endParaRPr i="1" sz="1000">
              <a:solidFill>
                <a:schemeClr val="dk1"/>
              </a:solidFill>
              <a:highlight>
                <a:srgbClr val="FFFFFF"/>
              </a:highlight>
            </a:endParaRPr>
          </a:p>
        </p:txBody>
      </p:sp>
      <p:pic>
        <p:nvPicPr>
          <p:cNvPr descr="Forms response chart. Question title: How often do you send files that are view-only once and cannot be downloaded by the recipient?&#10;. Number of responses: 17 responses." id="340" name="Google Shape;340;p44" title="How often do you send files that are view-only once and cannot be downloaded by the recipient?&#10;"/>
          <p:cNvPicPr preferRelativeResize="0"/>
          <p:nvPr/>
        </p:nvPicPr>
        <p:blipFill rotWithShape="1">
          <a:blip r:embed="rId3">
            <a:alphaModFix/>
          </a:blip>
          <a:srcRect b="0" l="841" r="2399" t="0"/>
          <a:stretch/>
        </p:blipFill>
        <p:spPr>
          <a:xfrm>
            <a:off x="7900" y="2548933"/>
            <a:ext cx="7130102" cy="434266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5"/>
          <p:cNvSpPr txBox="1"/>
          <p:nvPr/>
        </p:nvSpPr>
        <p:spPr>
          <a:xfrm>
            <a:off x="210725" y="647100"/>
            <a:ext cx="4921200" cy="1923900"/>
          </a:xfrm>
          <a:prstGeom prst="rect">
            <a:avLst/>
          </a:prstGeom>
          <a:noFill/>
          <a:ln cap="flat" cmpd="sng" w="3810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chemeClr val="dk1"/>
                </a:solidFill>
                <a:highlight>
                  <a:srgbClr val="FFFFFF"/>
                </a:highlight>
              </a:rPr>
              <a:t>"</a:t>
            </a:r>
            <a:r>
              <a:rPr i="1" lang="en" sz="1100">
                <a:solidFill>
                  <a:schemeClr val="dk1"/>
                </a:solidFill>
                <a:highlight>
                  <a:srgbClr val="FFFFFF"/>
                </a:highlight>
              </a:rPr>
              <a:t> I am not bothered about security issues while sharing files"- P2.3</a:t>
            </a:r>
            <a:endParaRPr i="1" sz="1100">
              <a:solidFill>
                <a:schemeClr val="dk1"/>
              </a:solidFill>
              <a:highlight>
                <a:srgbClr val="FFFFFF"/>
              </a:highlight>
            </a:endParaRPr>
          </a:p>
          <a:p>
            <a:pPr indent="0" lvl="0" marL="0" rtl="0" algn="l">
              <a:spcBef>
                <a:spcPts val="0"/>
              </a:spcBef>
              <a:spcAft>
                <a:spcPts val="0"/>
              </a:spcAft>
              <a:buNone/>
            </a:pPr>
            <a:r>
              <a:t/>
            </a:r>
            <a:endParaRPr i="1" sz="1100">
              <a:solidFill>
                <a:schemeClr val="dk1"/>
              </a:solidFill>
              <a:highlight>
                <a:srgbClr val="FFFFFF"/>
              </a:highlight>
            </a:endParaRPr>
          </a:p>
          <a:p>
            <a:pPr indent="0" lvl="0" marL="0" rtl="0" algn="l">
              <a:spcBef>
                <a:spcPts val="0"/>
              </a:spcBef>
              <a:spcAft>
                <a:spcPts val="0"/>
              </a:spcAft>
              <a:buNone/>
            </a:pPr>
            <a:r>
              <a:rPr i="1" lang="en" sz="1100">
                <a:solidFill>
                  <a:schemeClr val="dk1"/>
                </a:solidFill>
                <a:highlight>
                  <a:srgbClr val="FFFFFF"/>
                </a:highlight>
              </a:rPr>
              <a:t>"WhatsApp provides various internal mechanisms for encryption. Even if we are sending a photo over WhatsApp, it gets strictly encoded in binary, and after that it only goes to the receiver, and even WhatsApp management people cannot view the document unless they consult the security team. So WhatsApp is a pretty safe and efficient way for sending data."- P2.2</a:t>
            </a:r>
            <a:endParaRPr i="1" sz="1100">
              <a:solidFill>
                <a:schemeClr val="dk1"/>
              </a:solidFill>
              <a:highlight>
                <a:srgbClr val="FFFFFF"/>
              </a:highlight>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pic>
        <p:nvPicPr>
          <p:cNvPr descr="Forms response chart. Question title: How often do you take measures to protect your files before sending it to others?. Number of responses: 17 responses." id="346" name="Google Shape;346;p45" title="How often do you take measures to protect your files before sending it to others?"/>
          <p:cNvPicPr preferRelativeResize="0"/>
          <p:nvPr/>
        </p:nvPicPr>
        <p:blipFill rotWithShape="1">
          <a:blip r:embed="rId3">
            <a:alphaModFix/>
          </a:blip>
          <a:srcRect b="-2749" l="1268" r="17963" t="2750"/>
          <a:stretch/>
        </p:blipFill>
        <p:spPr>
          <a:xfrm>
            <a:off x="3150375" y="2516106"/>
            <a:ext cx="5993626" cy="434189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6"/>
          <p:cNvSpPr txBox="1"/>
          <p:nvPr>
            <p:ph idx="4294967295" type="title"/>
          </p:nvPr>
        </p:nvSpPr>
        <p:spPr>
          <a:xfrm>
            <a:off x="3767250" y="231833"/>
            <a:ext cx="1609500" cy="100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Privacy</a:t>
            </a:r>
            <a:endParaRPr/>
          </a:p>
        </p:txBody>
      </p:sp>
      <p:sp>
        <p:nvSpPr>
          <p:cNvPr id="352" name="Google Shape;352;p46"/>
          <p:cNvSpPr txBox="1"/>
          <p:nvPr/>
        </p:nvSpPr>
        <p:spPr>
          <a:xfrm>
            <a:off x="961200" y="1911633"/>
            <a:ext cx="7221600" cy="2829900"/>
          </a:xfrm>
          <a:prstGeom prst="rect">
            <a:avLst/>
          </a:prstGeom>
          <a:solidFill>
            <a:schemeClr val="lt1"/>
          </a:solidFill>
          <a:ln cap="flat" cmpd="sng" w="3810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i="1" lang="en" sz="1300">
                <a:solidFill>
                  <a:schemeClr val="dk1"/>
                </a:solidFill>
                <a:highlight>
                  <a:srgbClr val="FFFFFF"/>
                </a:highlight>
              </a:rPr>
              <a:t>"I usually preferred sharing through my email because of  number concerns."-P4.4</a:t>
            </a:r>
            <a:endParaRPr i="1" sz="13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i="1" lang="en" sz="1300">
                <a:solidFill>
                  <a:schemeClr val="dk1"/>
                </a:solidFill>
                <a:highlight>
                  <a:srgbClr val="FFFFFF"/>
                </a:highlight>
              </a:rPr>
              <a:t>"I would prefer to give my mail instead of phone number. I have two mail IDs, one being dummy, so I will prefer to share it with the receiver to protect in case of privacy."- P2.1</a:t>
            </a:r>
            <a:endParaRPr sz="1300">
              <a:solidFill>
                <a:srgbClr val="FF00FF"/>
              </a:solidFill>
              <a:highlight>
                <a:srgbClr val="FFFFFF"/>
              </a:highlight>
            </a:endParaRPr>
          </a:p>
          <a:p>
            <a:pPr indent="0" lvl="0" marL="0" rtl="0" algn="l">
              <a:spcBef>
                <a:spcPts val="0"/>
              </a:spcBef>
              <a:spcAft>
                <a:spcPts val="0"/>
              </a:spcAft>
              <a:buNone/>
            </a:pPr>
            <a:r>
              <a:t/>
            </a:r>
            <a:endParaRPr i="1" sz="1300">
              <a:solidFill>
                <a:srgbClr val="FF00FF"/>
              </a:solidFill>
              <a:highlight>
                <a:srgbClr val="FFFFFF"/>
              </a:highlight>
            </a:endParaRPr>
          </a:p>
          <a:p>
            <a:pPr indent="0" lvl="0" marL="0" rtl="0" algn="l">
              <a:spcBef>
                <a:spcPts val="0"/>
              </a:spcBef>
              <a:spcAft>
                <a:spcPts val="0"/>
              </a:spcAft>
              <a:buNone/>
            </a:pPr>
            <a:r>
              <a:rPr i="1" lang="en" sz="1300">
                <a:solidFill>
                  <a:schemeClr val="dk1"/>
                </a:solidFill>
              </a:rPr>
              <a:t>"Maybe something explicit photo. If we have to show to our friend in a way that  he or she could not blackmail us again with that photo. So add that </a:t>
            </a:r>
            <a:r>
              <a:rPr b="1" i="1" lang="en" sz="1300">
                <a:solidFill>
                  <a:schemeClr val="dk1"/>
                </a:solidFill>
              </a:rPr>
              <a:t>disappearing message</a:t>
            </a:r>
            <a:r>
              <a:rPr i="1" lang="en" sz="1300">
                <a:solidFill>
                  <a:schemeClr val="dk1"/>
                </a:solidFill>
              </a:rPr>
              <a:t>, that one-time message. Maybe that case we can use."- P2.3</a:t>
            </a:r>
            <a:endParaRPr i="1" sz="1300">
              <a:solidFill>
                <a:schemeClr val="dk1"/>
              </a:solidFill>
            </a:endParaRPr>
          </a:p>
          <a:p>
            <a:pPr indent="0" lvl="0" marL="0" rtl="0" algn="l">
              <a:spcBef>
                <a:spcPts val="0"/>
              </a:spcBef>
              <a:spcAft>
                <a:spcPts val="0"/>
              </a:spcAft>
              <a:buNone/>
            </a:pPr>
            <a:r>
              <a:t/>
            </a:r>
            <a:endParaRPr i="1" sz="1300">
              <a:solidFill>
                <a:schemeClr val="dk1"/>
              </a:solidFill>
            </a:endParaRPr>
          </a:p>
          <a:p>
            <a:pPr indent="0" lvl="0" marL="0" rtl="0" algn="l">
              <a:spcBef>
                <a:spcPts val="0"/>
              </a:spcBef>
              <a:spcAft>
                <a:spcPts val="0"/>
              </a:spcAft>
              <a:buNone/>
            </a:pPr>
            <a:r>
              <a:rPr i="1" lang="en" sz="1300">
                <a:solidFill>
                  <a:schemeClr val="dk1"/>
                </a:solidFill>
              </a:rPr>
              <a:t>“Use of one-time viewing option for sensitive information”- P4.3</a:t>
            </a:r>
            <a:endParaRPr i="1" sz="1300">
              <a:solidFill>
                <a:schemeClr val="dk1"/>
              </a:solidFill>
            </a:endParaRPr>
          </a:p>
          <a:p>
            <a:pPr indent="0" lvl="0" marL="0" rtl="0" algn="l">
              <a:spcBef>
                <a:spcPts val="0"/>
              </a:spcBef>
              <a:spcAft>
                <a:spcPts val="0"/>
              </a:spcAft>
              <a:buNone/>
            </a:pPr>
            <a:r>
              <a:t/>
            </a:r>
            <a:endParaRPr i="1" sz="1300">
              <a:solidFill>
                <a:schemeClr val="dk1"/>
              </a:solidFill>
            </a:endParaRPr>
          </a:p>
          <a:p>
            <a:pPr indent="0" lvl="0" marL="0" rtl="0" algn="l">
              <a:spcBef>
                <a:spcPts val="0"/>
              </a:spcBef>
              <a:spcAft>
                <a:spcPts val="0"/>
              </a:spcAft>
              <a:buClr>
                <a:schemeClr val="dk1"/>
              </a:buClr>
              <a:buSzPts val="1100"/>
              <a:buFont typeface="Arial"/>
              <a:buNone/>
            </a:pPr>
            <a:r>
              <a:rPr i="1" lang="en" sz="1300">
                <a:solidFill>
                  <a:schemeClr val="dk1"/>
                </a:solidFill>
              </a:rPr>
              <a:t>"I keep access to files on OneDrive . And we tell them many times who has access to it.if someone is asking, we get a direct email on outlook. That is a very convenient option."- P4.2</a:t>
            </a:r>
            <a:endParaRPr i="1" sz="1100">
              <a:solidFill>
                <a:schemeClr val="dk1"/>
              </a:solidFill>
              <a:highlight>
                <a:srgbClr val="FFFFFF"/>
              </a:high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descr="Forms response chart. Question title: How important is it for you to track who has viewed or downloaded a shared file/link?&#10;. Number of responses: 17 responses." id="357" name="Google Shape;357;p47" title="How important is it for you to track who has viewed or downloaded a shared file/link?&#10;"/>
          <p:cNvPicPr preferRelativeResize="0"/>
          <p:nvPr/>
        </p:nvPicPr>
        <p:blipFill>
          <a:blip r:embed="rId3">
            <a:alphaModFix/>
          </a:blip>
          <a:stretch>
            <a:fillRect/>
          </a:stretch>
        </p:blipFill>
        <p:spPr>
          <a:xfrm>
            <a:off x="916150" y="1209967"/>
            <a:ext cx="6348800" cy="3013200"/>
          </a:xfrm>
          <a:prstGeom prst="rect">
            <a:avLst/>
          </a:prstGeom>
          <a:noFill/>
          <a:ln>
            <a:noFill/>
          </a:ln>
        </p:spPr>
      </p:pic>
      <p:sp>
        <p:nvSpPr>
          <p:cNvPr id="358" name="Google Shape;358;p47"/>
          <p:cNvSpPr txBox="1"/>
          <p:nvPr/>
        </p:nvSpPr>
        <p:spPr>
          <a:xfrm>
            <a:off x="2141850" y="5976167"/>
            <a:ext cx="701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Nunito"/>
              <a:ea typeface="Nunito"/>
              <a:cs typeface="Nunito"/>
              <a:sym typeface="Nunito"/>
            </a:endParaRPr>
          </a:p>
        </p:txBody>
      </p:sp>
      <p:sp>
        <p:nvSpPr>
          <p:cNvPr id="359" name="Google Shape;359;p47"/>
          <p:cNvSpPr txBox="1"/>
          <p:nvPr/>
        </p:nvSpPr>
        <p:spPr>
          <a:xfrm>
            <a:off x="5441850" y="5227550"/>
            <a:ext cx="1823100" cy="831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Nunito"/>
                <a:ea typeface="Nunito"/>
                <a:cs typeface="Nunito"/>
                <a:sym typeface="Nunito"/>
              </a:rPr>
              <a:t>1 - Not important</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0" lvl="0" marL="0" rtl="0" algn="l">
              <a:spcBef>
                <a:spcPts val="0"/>
              </a:spcBef>
              <a:spcAft>
                <a:spcPts val="0"/>
              </a:spcAft>
              <a:buNone/>
            </a:pPr>
            <a:r>
              <a:rPr lang="en">
                <a:solidFill>
                  <a:schemeClr val="dk1"/>
                </a:solidFill>
                <a:latin typeface="Nunito"/>
                <a:ea typeface="Nunito"/>
                <a:cs typeface="Nunito"/>
                <a:sym typeface="Nunito"/>
              </a:rPr>
              <a:t>5 - Very important</a:t>
            </a:r>
            <a:endParaRPr>
              <a:solidFill>
                <a:schemeClr val="dk1"/>
              </a:solidFill>
              <a:latin typeface="Nunito"/>
              <a:ea typeface="Nunito"/>
              <a:cs typeface="Nunito"/>
              <a:sym typeface="Nuni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8"/>
          <p:cNvSpPr txBox="1"/>
          <p:nvPr>
            <p:ph idx="4294967295" type="title"/>
          </p:nvPr>
        </p:nvSpPr>
        <p:spPr>
          <a:xfrm>
            <a:off x="3693750" y="153833"/>
            <a:ext cx="1756500" cy="100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Urgency</a:t>
            </a:r>
            <a:endParaRPr/>
          </a:p>
        </p:txBody>
      </p:sp>
      <p:sp>
        <p:nvSpPr>
          <p:cNvPr id="365" name="Google Shape;365;p48"/>
          <p:cNvSpPr txBox="1"/>
          <p:nvPr/>
        </p:nvSpPr>
        <p:spPr>
          <a:xfrm>
            <a:off x="829150" y="1448833"/>
            <a:ext cx="7221600" cy="3337800"/>
          </a:xfrm>
          <a:prstGeom prst="rect">
            <a:avLst/>
          </a:prstGeom>
          <a:solidFill>
            <a:schemeClr val="lt1"/>
          </a:solidFill>
          <a:ln cap="flat" cmpd="sng" w="3810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dk1"/>
                </a:solidFill>
                <a:latin typeface="Calibri"/>
                <a:ea typeface="Calibri"/>
                <a:cs typeface="Calibri"/>
                <a:sym typeface="Calibri"/>
              </a:rPr>
              <a:t>"</a:t>
            </a:r>
            <a:r>
              <a:rPr i="1" lang="en" sz="1200">
                <a:solidFill>
                  <a:schemeClr val="dk1"/>
                </a:solidFill>
                <a:latin typeface="Calibri"/>
                <a:ea typeface="Calibri"/>
                <a:cs typeface="Calibri"/>
                <a:sym typeface="Calibri"/>
              </a:rPr>
              <a:t>All my friends and family are on WhatsApp"- P4.1</a:t>
            </a:r>
            <a:endParaRPr i="1" sz="1200">
              <a:solidFill>
                <a:schemeClr val="dk1"/>
              </a:solidFill>
              <a:latin typeface="Calibri"/>
              <a:ea typeface="Calibri"/>
              <a:cs typeface="Calibri"/>
              <a:sym typeface="Calibri"/>
            </a:endParaRPr>
          </a:p>
          <a:p>
            <a:pPr indent="0" lvl="0" marL="0" rtl="0" algn="l">
              <a:spcBef>
                <a:spcPts val="0"/>
              </a:spcBef>
              <a:spcAft>
                <a:spcPts val="0"/>
              </a:spcAft>
              <a:buNone/>
            </a:pPr>
            <a:r>
              <a:t/>
            </a:r>
            <a:endParaRPr i="1" sz="1200">
              <a:solidFill>
                <a:schemeClr val="dk1"/>
              </a:solidFill>
              <a:latin typeface="Calibri"/>
              <a:ea typeface="Calibri"/>
              <a:cs typeface="Calibri"/>
              <a:sym typeface="Calibri"/>
            </a:endParaRPr>
          </a:p>
          <a:p>
            <a:pPr indent="0" lvl="0" marL="0" rtl="0" algn="l">
              <a:spcBef>
                <a:spcPts val="0"/>
              </a:spcBef>
              <a:spcAft>
                <a:spcPts val="0"/>
              </a:spcAft>
              <a:buNone/>
            </a:pPr>
            <a:r>
              <a:rPr i="1" lang="en" sz="1200">
                <a:solidFill>
                  <a:schemeClr val="dk1"/>
                </a:solidFill>
                <a:latin typeface="Calibri"/>
                <a:ea typeface="Calibri"/>
                <a:cs typeface="Calibri"/>
                <a:sym typeface="Calibri"/>
              </a:rPr>
              <a:t>" Most preferred is </a:t>
            </a:r>
            <a:r>
              <a:rPr b="1" i="1" lang="en" sz="1200">
                <a:solidFill>
                  <a:schemeClr val="dk1"/>
                </a:solidFill>
                <a:latin typeface="Calibri"/>
                <a:ea typeface="Calibri"/>
                <a:cs typeface="Calibri"/>
                <a:sym typeface="Calibri"/>
              </a:rPr>
              <a:t>WhatsApp </a:t>
            </a:r>
            <a:r>
              <a:rPr i="1" lang="en" sz="1200">
                <a:solidFill>
                  <a:schemeClr val="dk1"/>
                </a:solidFill>
                <a:latin typeface="Calibri"/>
                <a:ea typeface="Calibri"/>
                <a:cs typeface="Calibri"/>
                <a:sym typeface="Calibri"/>
              </a:rPr>
              <a:t>due to the ease of access and convenience” -P4.2 </a:t>
            </a:r>
            <a:endParaRPr i="1" sz="1200">
              <a:solidFill>
                <a:schemeClr val="dk1"/>
              </a:solidFill>
              <a:latin typeface="Calibri"/>
              <a:ea typeface="Calibri"/>
              <a:cs typeface="Calibri"/>
              <a:sym typeface="Calibri"/>
            </a:endParaRPr>
          </a:p>
          <a:p>
            <a:pPr indent="0" lvl="0" marL="0" rtl="0" algn="l">
              <a:spcBef>
                <a:spcPts val="0"/>
              </a:spcBef>
              <a:spcAft>
                <a:spcPts val="0"/>
              </a:spcAft>
              <a:buNone/>
            </a:pPr>
            <a:r>
              <a:t/>
            </a:r>
            <a:endParaRPr i="1" sz="1200">
              <a:solidFill>
                <a:schemeClr val="dk1"/>
              </a:solidFill>
              <a:latin typeface="Calibri"/>
              <a:ea typeface="Calibri"/>
              <a:cs typeface="Calibri"/>
              <a:sym typeface="Calibri"/>
            </a:endParaRPr>
          </a:p>
          <a:p>
            <a:pPr indent="0" lvl="0" marL="0" rtl="0" algn="l">
              <a:spcBef>
                <a:spcPts val="0"/>
              </a:spcBef>
              <a:spcAft>
                <a:spcPts val="0"/>
              </a:spcAft>
              <a:buNone/>
            </a:pPr>
            <a:r>
              <a:rPr i="1" lang="en" sz="1200">
                <a:solidFill>
                  <a:schemeClr val="dk1"/>
                </a:solidFill>
                <a:latin typeface="Calibri"/>
                <a:ea typeface="Calibri"/>
                <a:cs typeface="Calibri"/>
                <a:sym typeface="Calibri"/>
              </a:rPr>
              <a:t>"If it's urgent - it's </a:t>
            </a:r>
            <a:r>
              <a:rPr b="1" i="1" lang="en" sz="1200">
                <a:solidFill>
                  <a:schemeClr val="dk1"/>
                </a:solidFill>
                <a:latin typeface="Calibri"/>
                <a:ea typeface="Calibri"/>
                <a:cs typeface="Calibri"/>
                <a:sym typeface="Calibri"/>
              </a:rPr>
              <a:t>WhatsApp</a:t>
            </a:r>
            <a:r>
              <a:rPr i="1" lang="en" sz="1200">
                <a:solidFill>
                  <a:schemeClr val="dk1"/>
                </a:solidFill>
                <a:latin typeface="Calibri"/>
                <a:ea typeface="Calibri"/>
                <a:cs typeface="Calibri"/>
                <a:sym typeface="Calibri"/>
              </a:rPr>
              <a:t>, always WhatsApp"- P4.3</a:t>
            </a:r>
            <a:endParaRPr i="1" sz="1200">
              <a:solidFill>
                <a:schemeClr val="dk1"/>
              </a:solidFill>
              <a:latin typeface="Calibri"/>
              <a:ea typeface="Calibri"/>
              <a:cs typeface="Calibri"/>
              <a:sym typeface="Calibri"/>
            </a:endParaRPr>
          </a:p>
          <a:p>
            <a:pPr indent="0" lvl="0" marL="0" rtl="0" algn="l">
              <a:spcBef>
                <a:spcPts val="0"/>
              </a:spcBef>
              <a:spcAft>
                <a:spcPts val="0"/>
              </a:spcAft>
              <a:buNone/>
            </a:pPr>
            <a:r>
              <a:t/>
            </a:r>
            <a:endParaRPr i="1" sz="1200">
              <a:solidFill>
                <a:schemeClr val="dk1"/>
              </a:solidFill>
              <a:latin typeface="Calibri"/>
              <a:ea typeface="Calibri"/>
              <a:cs typeface="Calibri"/>
              <a:sym typeface="Calibri"/>
            </a:endParaRPr>
          </a:p>
          <a:p>
            <a:pPr indent="0" lvl="0" marL="0" rtl="0" algn="l">
              <a:spcBef>
                <a:spcPts val="0"/>
              </a:spcBef>
              <a:spcAft>
                <a:spcPts val="0"/>
              </a:spcAft>
              <a:buNone/>
            </a:pPr>
            <a:r>
              <a:rPr i="1" lang="en" sz="1200">
                <a:solidFill>
                  <a:schemeClr val="dk1"/>
                </a:solidFill>
                <a:latin typeface="Calibri"/>
                <a:ea typeface="Calibri"/>
                <a:cs typeface="Calibri"/>
                <a:sym typeface="Calibri"/>
              </a:rPr>
              <a:t>" </a:t>
            </a:r>
            <a:r>
              <a:rPr b="1" i="1" lang="en" sz="1200">
                <a:solidFill>
                  <a:schemeClr val="dk1"/>
                </a:solidFill>
                <a:latin typeface="Calibri"/>
                <a:ea typeface="Calibri"/>
                <a:cs typeface="Calibri"/>
                <a:sym typeface="Calibri"/>
              </a:rPr>
              <a:t>WhatsApp,</a:t>
            </a:r>
            <a:r>
              <a:rPr i="1" lang="en" sz="1200">
                <a:solidFill>
                  <a:schemeClr val="dk1"/>
                </a:solidFill>
                <a:latin typeface="Calibri"/>
                <a:ea typeface="Calibri"/>
                <a:cs typeface="Calibri"/>
                <a:sym typeface="Calibri"/>
              </a:rPr>
              <a:t> I mean, this happens mostly with my parents. They use only WhatsApp."-P4.4</a:t>
            </a:r>
            <a:endParaRPr i="1" sz="1200">
              <a:solidFill>
                <a:schemeClr val="dk1"/>
              </a:solidFill>
              <a:latin typeface="Calibri"/>
              <a:ea typeface="Calibri"/>
              <a:cs typeface="Calibri"/>
              <a:sym typeface="Calibri"/>
            </a:endParaRPr>
          </a:p>
          <a:p>
            <a:pPr indent="0" lvl="0" marL="0" rtl="0" algn="l">
              <a:spcBef>
                <a:spcPts val="0"/>
              </a:spcBef>
              <a:spcAft>
                <a:spcPts val="0"/>
              </a:spcAft>
              <a:buNone/>
            </a:pPr>
            <a:r>
              <a:t/>
            </a:r>
            <a:endParaRPr i="1" sz="1200">
              <a:solidFill>
                <a:schemeClr val="dk1"/>
              </a:solidFill>
              <a:latin typeface="Calibri"/>
              <a:ea typeface="Calibri"/>
              <a:cs typeface="Calibri"/>
              <a:sym typeface="Calibri"/>
            </a:endParaRPr>
          </a:p>
          <a:p>
            <a:pPr indent="0" lvl="0" marL="0" rtl="0" algn="l">
              <a:spcBef>
                <a:spcPts val="0"/>
              </a:spcBef>
              <a:spcAft>
                <a:spcPts val="0"/>
              </a:spcAft>
              <a:buNone/>
            </a:pPr>
            <a:r>
              <a:rPr i="1" lang="en" sz="1200">
                <a:solidFill>
                  <a:schemeClr val="dk1"/>
                </a:solidFill>
                <a:latin typeface="Calibri"/>
                <a:ea typeface="Calibri"/>
                <a:cs typeface="Calibri"/>
                <a:sym typeface="Calibri"/>
              </a:rPr>
              <a:t>"On a Quick note, it depends on the file type, I will share images on WhatsApp. If even a small document is there, I would prefer to share it on WhatsApp."-P2.1</a:t>
            </a:r>
            <a:endParaRPr i="1" sz="1200">
              <a:solidFill>
                <a:schemeClr val="dk1"/>
              </a:solidFill>
              <a:latin typeface="Calibri"/>
              <a:ea typeface="Calibri"/>
              <a:cs typeface="Calibri"/>
              <a:sym typeface="Calibri"/>
            </a:endParaRPr>
          </a:p>
          <a:p>
            <a:pPr indent="0" lvl="0" marL="0" rtl="0" algn="l">
              <a:spcBef>
                <a:spcPts val="0"/>
              </a:spcBef>
              <a:spcAft>
                <a:spcPts val="0"/>
              </a:spcAft>
              <a:buNone/>
            </a:pPr>
            <a:r>
              <a:t/>
            </a:r>
            <a:endParaRPr i="1" sz="1200">
              <a:solidFill>
                <a:schemeClr val="dk1"/>
              </a:solidFill>
              <a:latin typeface="Calibri"/>
              <a:ea typeface="Calibri"/>
              <a:cs typeface="Calibri"/>
              <a:sym typeface="Calibri"/>
            </a:endParaRPr>
          </a:p>
          <a:p>
            <a:pPr indent="0" lvl="0" marL="0" rtl="0" algn="l">
              <a:lnSpc>
                <a:spcPct val="107000"/>
              </a:lnSpc>
              <a:spcBef>
                <a:spcPts val="0"/>
              </a:spcBef>
              <a:spcAft>
                <a:spcPts val="0"/>
              </a:spcAft>
              <a:buNone/>
            </a:pPr>
            <a:r>
              <a:rPr i="1" lang="en" sz="1200">
                <a:solidFill>
                  <a:schemeClr val="dk1"/>
                </a:solidFill>
                <a:latin typeface="Calibri"/>
                <a:ea typeface="Calibri"/>
                <a:cs typeface="Calibri"/>
                <a:sym typeface="Calibri"/>
              </a:rPr>
              <a:t>"Generally, in case of Emergency, I have sent small files and those small</a:t>
            </a:r>
            <a:endParaRPr i="1" sz="1200">
              <a:solidFill>
                <a:schemeClr val="dk1"/>
              </a:solidFill>
              <a:latin typeface="Calibri"/>
              <a:ea typeface="Calibri"/>
              <a:cs typeface="Calibri"/>
              <a:sym typeface="Calibri"/>
            </a:endParaRPr>
          </a:p>
          <a:p>
            <a:pPr indent="0" lvl="0" marL="0" rtl="0" algn="l">
              <a:spcBef>
                <a:spcPts val="0"/>
              </a:spcBef>
              <a:spcAft>
                <a:spcPts val="0"/>
              </a:spcAft>
              <a:buNone/>
            </a:pPr>
            <a:r>
              <a:rPr i="1" lang="en" sz="1200">
                <a:solidFill>
                  <a:schemeClr val="dk1"/>
                </a:solidFill>
                <a:latin typeface="Calibri"/>
                <a:ea typeface="Calibri"/>
                <a:cs typeface="Calibri"/>
                <a:sym typeface="Calibri"/>
              </a:rPr>
              <a:t>files, I prefer to send it via WhatsApp."-P2.2</a:t>
            </a:r>
            <a:endParaRPr i="1" sz="1200">
              <a:solidFill>
                <a:schemeClr val="dk1"/>
              </a:solidFill>
              <a:latin typeface="Calibri"/>
              <a:ea typeface="Calibri"/>
              <a:cs typeface="Calibri"/>
              <a:sym typeface="Calibri"/>
            </a:endParaRPr>
          </a:p>
          <a:p>
            <a:pPr indent="0" lvl="0" marL="0" rtl="0" algn="l">
              <a:spcBef>
                <a:spcPts val="0"/>
              </a:spcBef>
              <a:spcAft>
                <a:spcPts val="0"/>
              </a:spcAft>
              <a:buNone/>
            </a:pPr>
            <a:r>
              <a:t/>
            </a:r>
            <a:endParaRPr i="1" sz="1200">
              <a:solidFill>
                <a:schemeClr val="dk1"/>
              </a:solidFill>
              <a:latin typeface="Calibri"/>
              <a:ea typeface="Calibri"/>
              <a:cs typeface="Calibri"/>
              <a:sym typeface="Calibri"/>
            </a:endParaRPr>
          </a:p>
          <a:p>
            <a:pPr indent="0" lvl="0" marL="0" rtl="0" algn="l">
              <a:spcBef>
                <a:spcPts val="0"/>
              </a:spcBef>
              <a:spcAft>
                <a:spcPts val="0"/>
              </a:spcAft>
              <a:buNone/>
            </a:pPr>
            <a:r>
              <a:rPr i="1" lang="en" sz="1200">
                <a:solidFill>
                  <a:schemeClr val="dk1"/>
                </a:solidFill>
                <a:latin typeface="Calibri"/>
                <a:ea typeface="Calibri"/>
                <a:cs typeface="Calibri"/>
                <a:sym typeface="Calibri"/>
              </a:rPr>
              <a:t>" So WhatsApp should allow more things. Yeah, more. So that while deadline is coming, so that we can send our assignments very fast and quickly. We can share them very quickly. In case of Urgency WhatsApp seems the most convenient.”- P2.3</a:t>
            </a:r>
            <a:endParaRPr i="1" sz="1000">
              <a:solidFill>
                <a:schemeClr val="dk1"/>
              </a:solidFill>
              <a:highlight>
                <a:srgbClr val="FFFFFF"/>
              </a:high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9"/>
          <p:cNvSpPr txBox="1"/>
          <p:nvPr>
            <p:ph idx="4294967295" type="title"/>
          </p:nvPr>
        </p:nvSpPr>
        <p:spPr>
          <a:xfrm>
            <a:off x="2615025" y="131533"/>
            <a:ext cx="3286200" cy="100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Quality</a:t>
            </a:r>
            <a:endParaRPr/>
          </a:p>
        </p:txBody>
      </p:sp>
      <p:sp>
        <p:nvSpPr>
          <p:cNvPr id="371" name="Google Shape;371;p49"/>
          <p:cNvSpPr txBox="1"/>
          <p:nvPr/>
        </p:nvSpPr>
        <p:spPr>
          <a:xfrm>
            <a:off x="829150" y="1448833"/>
            <a:ext cx="7236600" cy="3109200"/>
          </a:xfrm>
          <a:prstGeom prst="rect">
            <a:avLst/>
          </a:prstGeom>
          <a:solidFill>
            <a:schemeClr val="lt1"/>
          </a:solidFill>
          <a:ln cap="flat" cmpd="sng" w="3810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040C28"/>
                </a:solidFill>
                <a:highlight>
                  <a:srgbClr val="FFFFFF"/>
                </a:highlight>
              </a:rPr>
              <a:t>"If quality is the concern for the notes,I share it as PDF. With respect to image sharing on WhatsApp,I find sharing it as "HD" quality very convenient”-P4.1</a:t>
            </a:r>
            <a:endParaRPr sz="1000">
              <a:solidFill>
                <a:srgbClr val="040C28"/>
              </a:solidFill>
              <a:highlight>
                <a:srgbClr val="FFFFFF"/>
              </a:highlight>
            </a:endParaRPr>
          </a:p>
          <a:p>
            <a:pPr indent="0" lvl="0" marL="0" rtl="0" algn="l">
              <a:spcBef>
                <a:spcPts val="0"/>
              </a:spcBef>
              <a:spcAft>
                <a:spcPts val="0"/>
              </a:spcAft>
              <a:buNone/>
            </a:pPr>
            <a:r>
              <a:t/>
            </a:r>
            <a:endParaRPr sz="1000">
              <a:solidFill>
                <a:srgbClr val="040C28"/>
              </a:solidFill>
              <a:highlight>
                <a:srgbClr val="FFFFFF"/>
              </a:highlight>
            </a:endParaRPr>
          </a:p>
          <a:p>
            <a:pPr indent="0" lvl="0" marL="0" rtl="0" algn="l">
              <a:spcBef>
                <a:spcPts val="0"/>
              </a:spcBef>
              <a:spcAft>
                <a:spcPts val="0"/>
              </a:spcAft>
              <a:buNone/>
            </a:pPr>
            <a:r>
              <a:rPr lang="en" sz="1000">
                <a:solidFill>
                  <a:srgbClr val="040C28"/>
                </a:solidFill>
              </a:rPr>
              <a:t>"Quality matters on the context,if the other person wants it in HD,then I send it over WhatsApp in HD"-P4.2</a:t>
            </a:r>
            <a:endParaRPr sz="1000">
              <a:solidFill>
                <a:srgbClr val="040C28"/>
              </a:solidFill>
            </a:endParaRPr>
          </a:p>
          <a:p>
            <a:pPr indent="0" lvl="0" marL="0" rtl="0" algn="l">
              <a:spcBef>
                <a:spcPts val="0"/>
              </a:spcBef>
              <a:spcAft>
                <a:spcPts val="0"/>
              </a:spcAft>
              <a:buNone/>
            </a:pPr>
            <a:r>
              <a:t/>
            </a:r>
            <a:endParaRPr sz="1000">
              <a:solidFill>
                <a:srgbClr val="040C28"/>
              </a:solidFill>
            </a:endParaRPr>
          </a:p>
          <a:p>
            <a:pPr indent="0" lvl="0" marL="0" rtl="0" algn="l">
              <a:spcBef>
                <a:spcPts val="0"/>
              </a:spcBef>
              <a:spcAft>
                <a:spcPts val="0"/>
              </a:spcAft>
              <a:buNone/>
            </a:pPr>
            <a:r>
              <a:rPr lang="en" sz="1000">
                <a:solidFill>
                  <a:srgbClr val="040C28"/>
                </a:solidFill>
              </a:rPr>
              <a:t>"</a:t>
            </a:r>
            <a:r>
              <a:rPr i="1" lang="en" sz="1000">
                <a:solidFill>
                  <a:srgbClr val="040C28"/>
                </a:solidFill>
              </a:rPr>
              <a:t>I personally don't care about quality so much because anyway it's mostly fine but when I am sharing photos with friends, I send it in whatsapp HD, otherwise I don't bother"- P4.3</a:t>
            </a:r>
            <a:endParaRPr i="1" sz="1000">
              <a:solidFill>
                <a:srgbClr val="040C28"/>
              </a:solidFill>
            </a:endParaRPr>
          </a:p>
          <a:p>
            <a:pPr indent="0" lvl="0" marL="0" rtl="0" algn="l">
              <a:spcBef>
                <a:spcPts val="0"/>
              </a:spcBef>
              <a:spcAft>
                <a:spcPts val="0"/>
              </a:spcAft>
              <a:buNone/>
            </a:pPr>
            <a:r>
              <a:t/>
            </a:r>
            <a:endParaRPr i="1" sz="1000">
              <a:solidFill>
                <a:srgbClr val="040C28"/>
              </a:solidFill>
            </a:endParaRPr>
          </a:p>
          <a:p>
            <a:pPr indent="0" lvl="0" marL="0" rtl="0" algn="l">
              <a:spcBef>
                <a:spcPts val="0"/>
              </a:spcBef>
              <a:spcAft>
                <a:spcPts val="0"/>
              </a:spcAft>
              <a:buNone/>
            </a:pPr>
            <a:r>
              <a:rPr lang="en" sz="1000">
                <a:solidFill>
                  <a:srgbClr val="040C28"/>
                </a:solidFill>
              </a:rPr>
              <a:t>" It's just the quality that matters only when we have to share pictures or movie videos."-P4.4</a:t>
            </a:r>
            <a:endParaRPr sz="1000">
              <a:solidFill>
                <a:srgbClr val="040C28"/>
              </a:solidFill>
            </a:endParaRPr>
          </a:p>
          <a:p>
            <a:pPr indent="0" lvl="0" marL="0" rtl="0" algn="l">
              <a:spcBef>
                <a:spcPts val="0"/>
              </a:spcBef>
              <a:spcAft>
                <a:spcPts val="0"/>
              </a:spcAft>
              <a:buNone/>
            </a:pPr>
            <a:r>
              <a:t/>
            </a:r>
            <a:endParaRPr sz="1000">
              <a:solidFill>
                <a:srgbClr val="040C28"/>
              </a:solidFill>
            </a:endParaRPr>
          </a:p>
          <a:p>
            <a:pPr indent="0" lvl="0" marL="0" rtl="0" algn="l">
              <a:spcBef>
                <a:spcPts val="0"/>
              </a:spcBef>
              <a:spcAft>
                <a:spcPts val="0"/>
              </a:spcAft>
              <a:buNone/>
            </a:pPr>
            <a:r>
              <a:rPr i="1" lang="en" sz="1000">
                <a:solidFill>
                  <a:srgbClr val="040C28"/>
                </a:solidFill>
                <a:highlight>
                  <a:srgbClr val="FFFFFF"/>
                </a:highlight>
              </a:rPr>
              <a:t>"To send over WhatsApp(most of the time the receiver asks for images to be sent over WhatsApp), I create a document file, add the images in that file, and share it across WhatsApp. Otherwise, Cloud Storage is a preferred option."- P2.1</a:t>
            </a:r>
            <a:endParaRPr i="1" sz="1000">
              <a:solidFill>
                <a:srgbClr val="040C28"/>
              </a:solidFill>
              <a:highlight>
                <a:srgbClr val="FFFFFF"/>
              </a:highlight>
            </a:endParaRPr>
          </a:p>
          <a:p>
            <a:pPr indent="0" lvl="0" marL="0" rtl="0" algn="l">
              <a:spcBef>
                <a:spcPts val="0"/>
              </a:spcBef>
              <a:spcAft>
                <a:spcPts val="0"/>
              </a:spcAft>
              <a:buNone/>
            </a:pPr>
            <a:r>
              <a:t/>
            </a:r>
            <a:endParaRPr i="1" sz="1000">
              <a:solidFill>
                <a:srgbClr val="040C28"/>
              </a:solidFill>
              <a:highlight>
                <a:srgbClr val="FFFFFF"/>
              </a:highlight>
            </a:endParaRPr>
          </a:p>
          <a:p>
            <a:pPr indent="0" lvl="0" marL="0" rtl="0" algn="l">
              <a:spcBef>
                <a:spcPts val="0"/>
              </a:spcBef>
              <a:spcAft>
                <a:spcPts val="0"/>
              </a:spcAft>
              <a:buNone/>
            </a:pPr>
            <a:r>
              <a:rPr i="1" lang="en" sz="1000">
                <a:solidFill>
                  <a:srgbClr val="040C28"/>
                </a:solidFill>
                <a:highlight>
                  <a:srgbClr val="FFFFFF"/>
                </a:highlight>
              </a:rPr>
              <a:t>"Like for receiving any media files like images or videos. I used to prefer quality and in such case I will either ask them to share with me in airdrop or any other instant sharing like real time sharing. Otherwise I will ask them to upload in cloud and share it to me later when they have the proper Internet access."- P2.4</a:t>
            </a:r>
            <a:endParaRPr i="1" sz="1000">
              <a:solidFill>
                <a:srgbClr val="040C28"/>
              </a:solidFill>
              <a:highlight>
                <a:srgbClr val="FFFFFF"/>
              </a:highlight>
            </a:endParaRPr>
          </a:p>
          <a:p>
            <a:pPr indent="0" lvl="0" marL="0" rtl="0" algn="l">
              <a:spcBef>
                <a:spcPts val="0"/>
              </a:spcBef>
              <a:spcAft>
                <a:spcPts val="0"/>
              </a:spcAft>
              <a:buNone/>
            </a:pPr>
            <a:r>
              <a:t/>
            </a:r>
            <a:endParaRPr sz="1000">
              <a:solidFill>
                <a:srgbClr val="040C28"/>
              </a:solidFill>
              <a:highlight>
                <a:srgbClr val="FFFFFF"/>
              </a:highlight>
            </a:endParaRPr>
          </a:p>
          <a:p>
            <a:pPr indent="0" lvl="0" marL="0" rtl="0" algn="l">
              <a:spcBef>
                <a:spcPts val="0"/>
              </a:spcBef>
              <a:spcAft>
                <a:spcPts val="0"/>
              </a:spcAft>
              <a:buNone/>
            </a:pPr>
            <a:r>
              <a:t/>
            </a:r>
            <a:endParaRPr sz="1000">
              <a:solidFill>
                <a:srgbClr val="040C28"/>
              </a:solidFill>
              <a:highlight>
                <a:srgbClr val="FFFFFF"/>
              </a:highlight>
            </a:endParaRPr>
          </a:p>
          <a:p>
            <a:pPr indent="0" lvl="0" marL="0" rtl="0" algn="l">
              <a:spcBef>
                <a:spcPts val="0"/>
              </a:spcBef>
              <a:spcAft>
                <a:spcPts val="0"/>
              </a:spcAft>
              <a:buNone/>
            </a:pPr>
            <a:r>
              <a:t/>
            </a:r>
            <a:endParaRPr i="1" sz="1000">
              <a:solidFill>
                <a:schemeClr val="dk1"/>
              </a:solidFill>
              <a:highlight>
                <a:srgbClr val="FFFFFF"/>
              </a:high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descr="Forms response chart. Question title: What kind of issues have you faced while sending files? (Please select all that apply)&#10;. Number of responses: 17 responses." id="376" name="Google Shape;376;p50" title="What kind of issues have you faced while sending files? (Please select all that apply)&#10;"/>
          <p:cNvPicPr preferRelativeResize="0"/>
          <p:nvPr/>
        </p:nvPicPr>
        <p:blipFill>
          <a:blip r:embed="rId3">
            <a:alphaModFix/>
          </a:blip>
          <a:stretch>
            <a:fillRect/>
          </a:stretch>
        </p:blipFill>
        <p:spPr>
          <a:xfrm>
            <a:off x="665175" y="1702967"/>
            <a:ext cx="7546952" cy="4981935"/>
          </a:xfrm>
          <a:prstGeom prst="rect">
            <a:avLst/>
          </a:prstGeom>
          <a:noFill/>
          <a:ln>
            <a:noFill/>
          </a:ln>
        </p:spPr>
      </p:pic>
      <p:sp>
        <p:nvSpPr>
          <p:cNvPr id="377" name="Google Shape;377;p50"/>
          <p:cNvSpPr txBox="1"/>
          <p:nvPr>
            <p:ph idx="4294967295" type="title"/>
          </p:nvPr>
        </p:nvSpPr>
        <p:spPr>
          <a:xfrm>
            <a:off x="2770875" y="421367"/>
            <a:ext cx="3078300" cy="83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Error/Issues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1"/>
          <p:cNvSpPr txBox="1"/>
          <p:nvPr/>
        </p:nvSpPr>
        <p:spPr>
          <a:xfrm>
            <a:off x="842125" y="929300"/>
            <a:ext cx="7221600" cy="3909600"/>
          </a:xfrm>
          <a:prstGeom prst="rect">
            <a:avLst/>
          </a:prstGeom>
          <a:solidFill>
            <a:schemeClr val="lt1"/>
          </a:solidFill>
          <a:ln cap="flat" cmpd="sng" w="3810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1"/>
                </a:solidFill>
                <a:highlight>
                  <a:schemeClr val="accent4"/>
                </a:highlight>
              </a:rPr>
              <a:t>"So I needed  to share a file with receiver but what happened is  my cloud storage is full so I can't able to upload the file and share with since the person is very remote and the file is also very large. So I need to clear my cloud storage and then I uploaded the same file and share it."- P2.1</a:t>
            </a:r>
            <a:endParaRPr i="1" sz="1200">
              <a:solidFill>
                <a:schemeClr val="dk1"/>
              </a:solidFill>
              <a:highlight>
                <a:schemeClr val="accent4"/>
              </a:highlight>
            </a:endParaRPr>
          </a:p>
          <a:p>
            <a:pPr indent="0" lvl="0" marL="0" rtl="0" algn="l">
              <a:spcBef>
                <a:spcPts val="0"/>
              </a:spcBef>
              <a:spcAft>
                <a:spcPts val="0"/>
              </a:spcAft>
              <a:buNone/>
            </a:pPr>
            <a:r>
              <a:t/>
            </a:r>
            <a:endParaRPr i="1" sz="1200">
              <a:solidFill>
                <a:schemeClr val="dk1"/>
              </a:solidFill>
              <a:highlight>
                <a:schemeClr val="accent4"/>
              </a:highlight>
            </a:endParaRPr>
          </a:p>
          <a:p>
            <a:pPr indent="0" lvl="0" marL="0" rtl="0" algn="l">
              <a:spcBef>
                <a:spcPts val="0"/>
              </a:spcBef>
              <a:spcAft>
                <a:spcPts val="0"/>
              </a:spcAft>
              <a:buNone/>
            </a:pPr>
            <a:r>
              <a:rPr lang="en" sz="1200">
                <a:solidFill>
                  <a:srgbClr val="0000FF"/>
                </a:solidFill>
                <a:highlight>
                  <a:schemeClr val="accent4"/>
                </a:highlight>
              </a:rPr>
              <a:t>"</a:t>
            </a:r>
            <a:r>
              <a:rPr lang="en" sz="1200">
                <a:solidFill>
                  <a:srgbClr val="040C28"/>
                </a:solidFill>
                <a:highlight>
                  <a:schemeClr val="accent4"/>
                </a:highlight>
              </a:rPr>
              <a:t>Many times,file sharing on WhatsApp goes wrong, like it does not get send. Due to some issues, probably network issues. So then we are required to share it again"- </a:t>
            </a:r>
            <a:r>
              <a:rPr i="1" lang="en" sz="1200">
                <a:solidFill>
                  <a:schemeClr val="dk1"/>
                </a:solidFill>
              </a:rPr>
              <a:t>P4.1</a:t>
            </a:r>
            <a:r>
              <a:rPr i="1" lang="en" sz="1200">
                <a:solidFill>
                  <a:schemeClr val="accent4"/>
                </a:solidFill>
              </a:rPr>
              <a:t>-</a:t>
            </a:r>
            <a:endParaRPr i="1" sz="1200">
              <a:solidFill>
                <a:schemeClr val="accent4"/>
              </a:solidFill>
            </a:endParaRPr>
          </a:p>
          <a:p>
            <a:pPr indent="0" lvl="0" marL="0" rtl="0" algn="l">
              <a:spcBef>
                <a:spcPts val="0"/>
              </a:spcBef>
              <a:spcAft>
                <a:spcPts val="0"/>
              </a:spcAft>
              <a:buNone/>
            </a:pPr>
            <a:r>
              <a:t/>
            </a:r>
            <a:endParaRPr i="1" sz="1200">
              <a:solidFill>
                <a:schemeClr val="dk1"/>
              </a:solidFill>
              <a:highlight>
                <a:schemeClr val="accent4"/>
              </a:highlight>
            </a:endParaRPr>
          </a:p>
          <a:p>
            <a:pPr indent="0" lvl="0" marL="0" rtl="0" algn="l">
              <a:spcBef>
                <a:spcPts val="0"/>
              </a:spcBef>
              <a:spcAft>
                <a:spcPts val="0"/>
              </a:spcAft>
              <a:buNone/>
            </a:pPr>
            <a:r>
              <a:rPr i="1" lang="en" sz="1200">
                <a:solidFill>
                  <a:schemeClr val="dk1"/>
                </a:solidFill>
                <a:highlight>
                  <a:schemeClr val="accent4"/>
                </a:highlight>
              </a:rPr>
              <a:t>"I sent large attachments over email. This gets resolved by trying to send it for 2 to 3 times. I think there might be network problems, there might be algorithmic problems, there might be optimization problems, we are not knowing"- P2.2</a:t>
            </a:r>
            <a:r>
              <a:rPr i="1" lang="en" sz="1200">
                <a:solidFill>
                  <a:schemeClr val="accent4"/>
                </a:solidFill>
              </a:rPr>
              <a:t>-</a:t>
            </a:r>
            <a:endParaRPr i="1" sz="1200">
              <a:solidFill>
                <a:schemeClr val="accent4"/>
              </a:solidFill>
            </a:endParaRPr>
          </a:p>
          <a:p>
            <a:pPr indent="0" lvl="0" marL="0" rtl="0" algn="l">
              <a:spcBef>
                <a:spcPts val="0"/>
              </a:spcBef>
              <a:spcAft>
                <a:spcPts val="0"/>
              </a:spcAft>
              <a:buNone/>
            </a:pPr>
            <a:r>
              <a:t/>
            </a:r>
            <a:endParaRPr i="1" sz="1200">
              <a:solidFill>
                <a:schemeClr val="dk1"/>
              </a:solidFill>
              <a:highlight>
                <a:schemeClr val="accent4"/>
              </a:highlight>
            </a:endParaRPr>
          </a:p>
          <a:p>
            <a:pPr indent="0" lvl="0" marL="0" rtl="0" algn="l">
              <a:spcBef>
                <a:spcPts val="0"/>
              </a:spcBef>
              <a:spcAft>
                <a:spcPts val="0"/>
              </a:spcAft>
              <a:buNone/>
            </a:pPr>
            <a:r>
              <a:rPr i="1" lang="en" sz="1200">
                <a:solidFill>
                  <a:schemeClr val="dk1"/>
                </a:solidFill>
                <a:highlight>
                  <a:schemeClr val="accent4"/>
                </a:highlight>
              </a:rPr>
              <a:t>"Sometimes the Internet bandwidth might get reduced and the transfer might be stopped. Like for example once I shared a 2 GB file, so for the first few minutes I was in the app it so that time it was about 500 MB uploaded so and then for the next 10 minutes I close the app. The app was opened in the background. So when I came back to that app after 10 minutes the upload was has been paused. So some upload issues I have faced before".-P2.4</a:t>
            </a:r>
            <a:r>
              <a:rPr i="1" lang="en" sz="1200">
                <a:solidFill>
                  <a:schemeClr val="accent4"/>
                </a:solidFill>
              </a:rPr>
              <a:t>-</a:t>
            </a:r>
            <a:endParaRPr i="1" sz="1200">
              <a:solidFill>
                <a:schemeClr val="accent4"/>
              </a:solidFill>
            </a:endParaRPr>
          </a:p>
          <a:p>
            <a:pPr indent="0" lvl="0" marL="0" rtl="0" algn="l">
              <a:spcBef>
                <a:spcPts val="0"/>
              </a:spcBef>
              <a:spcAft>
                <a:spcPts val="0"/>
              </a:spcAft>
              <a:buNone/>
            </a:pPr>
            <a:r>
              <a:t/>
            </a:r>
            <a:endParaRPr i="1" sz="1000">
              <a:solidFill>
                <a:schemeClr val="accent4"/>
              </a:solidFill>
            </a:endParaRPr>
          </a:p>
          <a:p>
            <a:pPr indent="0" lvl="0" marL="0" rtl="0" algn="l">
              <a:spcBef>
                <a:spcPts val="0"/>
              </a:spcBef>
              <a:spcAft>
                <a:spcPts val="0"/>
              </a:spcAft>
              <a:buNone/>
            </a:pPr>
            <a:r>
              <a:rPr i="1" lang="en" sz="1000">
                <a:solidFill>
                  <a:schemeClr val="accent4"/>
                </a:solidFill>
              </a:rPr>
              <a:t>-</a:t>
            </a:r>
            <a:endParaRPr i="1"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000">
              <a:solidFill>
                <a:schemeClr val="dk1"/>
              </a:solidFill>
              <a:highlight>
                <a:srgbClr val="FFFFFF"/>
              </a:highlight>
            </a:endParaRPr>
          </a:p>
          <a:p>
            <a:pPr indent="0" lvl="0" marL="0" rtl="0" algn="l">
              <a:spcBef>
                <a:spcPts val="0"/>
              </a:spcBef>
              <a:spcAft>
                <a:spcPts val="0"/>
              </a:spcAft>
              <a:buNone/>
            </a:pPr>
            <a:r>
              <a:t/>
            </a:r>
            <a:endParaRPr sz="1000">
              <a:solidFill>
                <a:schemeClr val="dk1"/>
              </a:solidFill>
              <a:highlight>
                <a:srgbClr val="FFFFFF"/>
              </a:highlight>
            </a:endParaRPr>
          </a:p>
          <a:p>
            <a:pPr indent="0" lvl="0" marL="0" rtl="0" algn="l">
              <a:spcBef>
                <a:spcPts val="0"/>
              </a:spcBef>
              <a:spcAft>
                <a:spcPts val="0"/>
              </a:spcAft>
              <a:buNone/>
            </a:pPr>
            <a:r>
              <a:t/>
            </a:r>
            <a:endParaRPr i="1" sz="1000">
              <a:solidFill>
                <a:schemeClr val="dk1"/>
              </a:solidFill>
              <a:highlight>
                <a:srgbClr val="FFFFFF"/>
              </a:high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2"/>
          <p:cNvSpPr txBox="1"/>
          <p:nvPr>
            <p:ph idx="4294967295" type="title"/>
          </p:nvPr>
        </p:nvSpPr>
        <p:spPr>
          <a:xfrm>
            <a:off x="191025" y="0"/>
            <a:ext cx="8520600" cy="112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Receiver's</a:t>
            </a:r>
            <a:r>
              <a:rPr lang="en"/>
              <a:t> Demographics</a:t>
            </a:r>
            <a:endParaRPr/>
          </a:p>
        </p:txBody>
      </p:sp>
      <p:sp>
        <p:nvSpPr>
          <p:cNvPr id="388" name="Google Shape;388;p52"/>
          <p:cNvSpPr/>
          <p:nvPr/>
        </p:nvSpPr>
        <p:spPr>
          <a:xfrm>
            <a:off x="3900425" y="1122400"/>
            <a:ext cx="876000" cy="1122300"/>
          </a:xfrm>
          <a:prstGeom prst="ellipse">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900">
                <a:latin typeface="Nunito"/>
                <a:ea typeface="Nunito"/>
                <a:cs typeface="Nunito"/>
                <a:sym typeface="Nunito"/>
              </a:rPr>
              <a:t>9</a:t>
            </a:r>
            <a:endParaRPr sz="2900">
              <a:latin typeface="Nunito"/>
              <a:ea typeface="Nunito"/>
              <a:cs typeface="Nunito"/>
              <a:sym typeface="Nunito"/>
            </a:endParaRPr>
          </a:p>
        </p:txBody>
      </p:sp>
      <p:sp>
        <p:nvSpPr>
          <p:cNvPr id="389" name="Google Shape;389;p52"/>
          <p:cNvSpPr/>
          <p:nvPr/>
        </p:nvSpPr>
        <p:spPr>
          <a:xfrm>
            <a:off x="2360825" y="3082367"/>
            <a:ext cx="943800" cy="12012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latin typeface="Nunito"/>
              <a:ea typeface="Nunito"/>
              <a:cs typeface="Nunito"/>
              <a:sym typeface="Nunito"/>
            </a:endParaRPr>
          </a:p>
        </p:txBody>
      </p:sp>
      <p:sp>
        <p:nvSpPr>
          <p:cNvPr id="390" name="Google Shape;390;p52"/>
          <p:cNvSpPr/>
          <p:nvPr/>
        </p:nvSpPr>
        <p:spPr>
          <a:xfrm>
            <a:off x="5436750" y="2997933"/>
            <a:ext cx="943800" cy="12012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800">
              <a:latin typeface="Nunito"/>
              <a:ea typeface="Nunito"/>
              <a:cs typeface="Nunito"/>
              <a:sym typeface="Nunito"/>
            </a:endParaRPr>
          </a:p>
        </p:txBody>
      </p:sp>
      <p:pic>
        <p:nvPicPr>
          <p:cNvPr id="391" name="Google Shape;391;p52"/>
          <p:cNvPicPr preferRelativeResize="0"/>
          <p:nvPr/>
        </p:nvPicPr>
        <p:blipFill>
          <a:blip r:embed="rId3">
            <a:alphaModFix/>
          </a:blip>
          <a:stretch>
            <a:fillRect/>
          </a:stretch>
        </p:blipFill>
        <p:spPr>
          <a:xfrm>
            <a:off x="3611970" y="2622233"/>
            <a:ext cx="578575" cy="1591100"/>
          </a:xfrm>
          <a:prstGeom prst="rect">
            <a:avLst/>
          </a:prstGeom>
          <a:noFill/>
          <a:ln>
            <a:noFill/>
          </a:ln>
        </p:spPr>
      </p:pic>
      <p:sp>
        <p:nvSpPr>
          <p:cNvPr id="392" name="Google Shape;392;p52"/>
          <p:cNvSpPr txBox="1"/>
          <p:nvPr/>
        </p:nvSpPr>
        <p:spPr>
          <a:xfrm>
            <a:off x="5689050" y="1373267"/>
            <a:ext cx="1154400" cy="369300"/>
          </a:xfrm>
          <a:prstGeom prst="rect">
            <a:avLst/>
          </a:prstGeom>
          <a:noFill/>
          <a:ln cap="flat" cmpd="sng" w="19050">
            <a:solidFill>
              <a:schemeClr val="accent2"/>
            </a:solidFill>
            <a:prstDash val="dot"/>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solidFill>
                  <a:schemeClr val="dk1"/>
                </a:solidFill>
                <a:latin typeface="Nunito"/>
                <a:ea typeface="Nunito"/>
                <a:cs typeface="Nunito"/>
                <a:sym typeface="Nunito"/>
              </a:rPr>
              <a:t>INTERVIEWS</a:t>
            </a:r>
            <a:endParaRPr sz="1200">
              <a:solidFill>
                <a:schemeClr val="dk1"/>
              </a:solidFill>
              <a:latin typeface="Nunito"/>
              <a:ea typeface="Nunito"/>
              <a:cs typeface="Nunito"/>
              <a:sym typeface="Nunito"/>
            </a:endParaRPr>
          </a:p>
        </p:txBody>
      </p:sp>
      <p:cxnSp>
        <p:nvCxnSpPr>
          <p:cNvPr id="393" name="Google Shape;393;p52"/>
          <p:cNvCxnSpPr>
            <a:stCxn id="388" idx="6"/>
          </p:cNvCxnSpPr>
          <p:nvPr/>
        </p:nvCxnSpPr>
        <p:spPr>
          <a:xfrm flipH="1" rot="10800000">
            <a:off x="4776425" y="1673950"/>
            <a:ext cx="943800" cy="9600"/>
          </a:xfrm>
          <a:prstGeom prst="straightConnector1">
            <a:avLst/>
          </a:prstGeom>
          <a:noFill/>
          <a:ln cap="flat" cmpd="sng" w="9525">
            <a:solidFill>
              <a:schemeClr val="accent2"/>
            </a:solidFill>
            <a:prstDash val="solid"/>
            <a:round/>
            <a:headEnd len="med" w="med" type="none"/>
            <a:tailEnd len="med" w="med" type="triangle"/>
          </a:ln>
        </p:spPr>
      </p:cxnSp>
      <p:pic>
        <p:nvPicPr>
          <p:cNvPr id="394" name="Google Shape;394;p52"/>
          <p:cNvPicPr preferRelativeResize="0"/>
          <p:nvPr/>
        </p:nvPicPr>
        <p:blipFill>
          <a:blip r:embed="rId4">
            <a:alphaModFix/>
          </a:blip>
          <a:stretch>
            <a:fillRect/>
          </a:stretch>
        </p:blipFill>
        <p:spPr>
          <a:xfrm>
            <a:off x="4497900" y="2622233"/>
            <a:ext cx="720900" cy="2121468"/>
          </a:xfrm>
          <a:prstGeom prst="rect">
            <a:avLst/>
          </a:prstGeom>
          <a:noFill/>
          <a:ln>
            <a:noFill/>
          </a:ln>
        </p:spPr>
      </p:pic>
      <p:sp>
        <p:nvSpPr>
          <p:cNvPr id="395" name="Google Shape;395;p52"/>
          <p:cNvSpPr txBox="1"/>
          <p:nvPr/>
        </p:nvSpPr>
        <p:spPr>
          <a:xfrm>
            <a:off x="5479725" y="3321533"/>
            <a:ext cx="985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500">
                <a:solidFill>
                  <a:srgbClr val="040C28"/>
                </a:solidFill>
                <a:latin typeface="Nunito"/>
                <a:ea typeface="Nunito"/>
                <a:cs typeface="Nunito"/>
                <a:sym typeface="Nunito"/>
              </a:rPr>
              <a:t>55.55 %</a:t>
            </a:r>
            <a:endParaRPr b="1">
              <a:latin typeface="Nunito"/>
              <a:ea typeface="Nunito"/>
              <a:cs typeface="Nunito"/>
              <a:sym typeface="Nunito"/>
            </a:endParaRPr>
          </a:p>
        </p:txBody>
      </p:sp>
      <p:sp>
        <p:nvSpPr>
          <p:cNvPr id="396" name="Google Shape;396;p52"/>
          <p:cNvSpPr txBox="1"/>
          <p:nvPr/>
        </p:nvSpPr>
        <p:spPr>
          <a:xfrm>
            <a:off x="2397975" y="3405967"/>
            <a:ext cx="985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040C28"/>
                </a:solidFill>
                <a:latin typeface="Nunito"/>
                <a:ea typeface="Nunito"/>
                <a:cs typeface="Nunito"/>
                <a:sym typeface="Nunito"/>
              </a:rPr>
              <a:t>44</a:t>
            </a:r>
            <a:r>
              <a:rPr b="1" lang="en" sz="1500">
                <a:solidFill>
                  <a:srgbClr val="040C28"/>
                </a:solidFill>
                <a:latin typeface="Nunito"/>
                <a:ea typeface="Nunito"/>
                <a:cs typeface="Nunito"/>
                <a:sym typeface="Nunito"/>
              </a:rPr>
              <a:t>.45 %</a:t>
            </a:r>
            <a:endParaRPr b="1">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descr="Forms response chart. Question title: Which programme are you currently enrolled in?. Number of responses: 17 responses." id="179" name="Google Shape;179;p26" title="Which programme are you currently enrolled in?"/>
          <p:cNvPicPr preferRelativeResize="0"/>
          <p:nvPr/>
        </p:nvPicPr>
        <p:blipFill rotWithShape="1">
          <a:blip r:embed="rId3">
            <a:alphaModFix/>
          </a:blip>
          <a:srcRect b="0" l="0" r="9066" t="0"/>
          <a:stretch/>
        </p:blipFill>
        <p:spPr>
          <a:xfrm>
            <a:off x="0" y="0"/>
            <a:ext cx="5608899" cy="3599634"/>
          </a:xfrm>
          <a:prstGeom prst="rect">
            <a:avLst/>
          </a:prstGeom>
          <a:noFill/>
          <a:ln>
            <a:noFill/>
          </a:ln>
        </p:spPr>
      </p:pic>
      <p:pic>
        <p:nvPicPr>
          <p:cNvPr descr="Forms response chart. Question title: How many digital devices do you own?&#10;. Number of responses: 17 responses." id="180" name="Google Shape;180;p26" title="How many digital devices do you own?&#10;"/>
          <p:cNvPicPr preferRelativeResize="0"/>
          <p:nvPr/>
        </p:nvPicPr>
        <p:blipFill rotWithShape="1">
          <a:blip r:embed="rId4">
            <a:alphaModFix/>
          </a:blip>
          <a:srcRect b="0" l="0" r="22348" t="0"/>
          <a:stretch/>
        </p:blipFill>
        <p:spPr>
          <a:xfrm>
            <a:off x="3757825" y="3410200"/>
            <a:ext cx="4776325" cy="34477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3"/>
          <p:cNvSpPr txBox="1"/>
          <p:nvPr>
            <p:ph idx="4294967295" type="title"/>
          </p:nvPr>
        </p:nvSpPr>
        <p:spPr>
          <a:xfrm>
            <a:off x="70325" y="0"/>
            <a:ext cx="8520600" cy="112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Receiver's Demographics</a:t>
            </a:r>
            <a:endParaRPr/>
          </a:p>
        </p:txBody>
      </p:sp>
      <p:sp>
        <p:nvSpPr>
          <p:cNvPr id="402" name="Google Shape;402;p53"/>
          <p:cNvSpPr/>
          <p:nvPr/>
        </p:nvSpPr>
        <p:spPr>
          <a:xfrm>
            <a:off x="2249338" y="1914667"/>
            <a:ext cx="727200" cy="9435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900">
                <a:solidFill>
                  <a:schemeClr val="dk1"/>
                </a:solidFill>
                <a:latin typeface="Nunito"/>
                <a:ea typeface="Nunito"/>
                <a:cs typeface="Nunito"/>
                <a:sym typeface="Nunito"/>
              </a:rPr>
              <a:t>9</a:t>
            </a:r>
            <a:endParaRPr sz="2900">
              <a:latin typeface="Nunito"/>
              <a:ea typeface="Nunito"/>
              <a:cs typeface="Nunito"/>
              <a:sym typeface="Nunito"/>
            </a:endParaRPr>
          </a:p>
        </p:txBody>
      </p:sp>
      <p:sp>
        <p:nvSpPr>
          <p:cNvPr id="403" name="Google Shape;403;p53"/>
          <p:cNvSpPr txBox="1"/>
          <p:nvPr/>
        </p:nvSpPr>
        <p:spPr>
          <a:xfrm>
            <a:off x="3476913" y="1998667"/>
            <a:ext cx="4216200" cy="369300"/>
          </a:xfrm>
          <a:prstGeom prst="rect">
            <a:avLst/>
          </a:prstGeom>
          <a:noFill/>
          <a:ln cap="flat" cmpd="sng" w="19050">
            <a:solidFill>
              <a:schemeClr val="accent1"/>
            </a:solidFill>
            <a:prstDash val="dot"/>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solidFill>
                  <a:schemeClr val="dk1"/>
                </a:solidFill>
                <a:latin typeface="Nunito"/>
                <a:ea typeface="Nunito"/>
                <a:cs typeface="Nunito"/>
                <a:sym typeface="Nunito"/>
              </a:rPr>
              <a:t>All participants own a Laptop and a </a:t>
            </a:r>
            <a:r>
              <a:rPr lang="en" sz="1200">
                <a:solidFill>
                  <a:schemeClr val="dk1"/>
                </a:solidFill>
                <a:latin typeface="Nunito"/>
                <a:ea typeface="Nunito"/>
                <a:cs typeface="Nunito"/>
                <a:sym typeface="Nunito"/>
              </a:rPr>
              <a:t>Smartphone</a:t>
            </a:r>
            <a:endParaRPr sz="1200">
              <a:solidFill>
                <a:schemeClr val="dk1"/>
              </a:solidFill>
              <a:latin typeface="Nunito"/>
              <a:ea typeface="Nunito"/>
              <a:cs typeface="Nunito"/>
              <a:sym typeface="Nunito"/>
            </a:endParaRPr>
          </a:p>
        </p:txBody>
      </p:sp>
      <p:sp>
        <p:nvSpPr>
          <p:cNvPr id="404" name="Google Shape;404;p53"/>
          <p:cNvSpPr/>
          <p:nvPr/>
        </p:nvSpPr>
        <p:spPr>
          <a:xfrm>
            <a:off x="940250" y="3065900"/>
            <a:ext cx="727200" cy="1009500"/>
          </a:xfrm>
          <a:prstGeom prst="ellipse">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900">
                <a:latin typeface="Nunito"/>
                <a:ea typeface="Nunito"/>
                <a:cs typeface="Nunito"/>
                <a:sym typeface="Nunito"/>
              </a:rPr>
              <a:t>2</a:t>
            </a:r>
            <a:endParaRPr sz="2900">
              <a:latin typeface="Nunito"/>
              <a:ea typeface="Nunito"/>
              <a:cs typeface="Nunito"/>
              <a:sym typeface="Nunito"/>
            </a:endParaRPr>
          </a:p>
        </p:txBody>
      </p:sp>
      <p:sp>
        <p:nvSpPr>
          <p:cNvPr id="405" name="Google Shape;405;p53"/>
          <p:cNvSpPr txBox="1"/>
          <p:nvPr/>
        </p:nvSpPr>
        <p:spPr>
          <a:xfrm>
            <a:off x="2200375" y="3324500"/>
            <a:ext cx="1820700" cy="369300"/>
          </a:xfrm>
          <a:prstGeom prst="rect">
            <a:avLst/>
          </a:prstGeom>
          <a:noFill/>
          <a:ln cap="flat" cmpd="sng" w="19050">
            <a:solidFill>
              <a:schemeClr val="accent2"/>
            </a:solidFill>
            <a:prstDash val="dot"/>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solidFill>
                  <a:schemeClr val="dk1"/>
                </a:solidFill>
                <a:latin typeface="Nunito"/>
                <a:ea typeface="Nunito"/>
                <a:cs typeface="Nunito"/>
                <a:sym typeface="Nunito"/>
              </a:rPr>
              <a:t>Tablet Users</a:t>
            </a:r>
            <a:endParaRPr sz="1200">
              <a:solidFill>
                <a:schemeClr val="dk1"/>
              </a:solidFill>
              <a:latin typeface="Nunito"/>
              <a:ea typeface="Nunito"/>
              <a:cs typeface="Nunito"/>
              <a:sym typeface="Nunito"/>
            </a:endParaRPr>
          </a:p>
        </p:txBody>
      </p:sp>
      <p:sp>
        <p:nvSpPr>
          <p:cNvPr id="406" name="Google Shape;406;p53"/>
          <p:cNvSpPr/>
          <p:nvPr/>
        </p:nvSpPr>
        <p:spPr>
          <a:xfrm>
            <a:off x="3587875" y="4378033"/>
            <a:ext cx="762900" cy="10095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900">
                <a:latin typeface="Nunito"/>
                <a:ea typeface="Nunito"/>
                <a:cs typeface="Nunito"/>
                <a:sym typeface="Nunito"/>
              </a:rPr>
              <a:t>1</a:t>
            </a:r>
            <a:endParaRPr sz="2900">
              <a:latin typeface="Nunito"/>
              <a:ea typeface="Nunito"/>
              <a:cs typeface="Nunito"/>
              <a:sym typeface="Nunito"/>
            </a:endParaRPr>
          </a:p>
        </p:txBody>
      </p:sp>
      <p:sp>
        <p:nvSpPr>
          <p:cNvPr id="407" name="Google Shape;407;p53"/>
          <p:cNvSpPr txBox="1"/>
          <p:nvPr/>
        </p:nvSpPr>
        <p:spPr>
          <a:xfrm>
            <a:off x="4952250" y="4720033"/>
            <a:ext cx="1752000" cy="369300"/>
          </a:xfrm>
          <a:prstGeom prst="rect">
            <a:avLst/>
          </a:prstGeom>
          <a:noFill/>
          <a:ln cap="flat" cmpd="sng" w="19050">
            <a:solidFill>
              <a:schemeClr val="dk2"/>
            </a:solidFill>
            <a:prstDash val="dot"/>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solidFill>
                  <a:schemeClr val="dk1"/>
                </a:solidFill>
                <a:latin typeface="Nunito"/>
                <a:ea typeface="Nunito"/>
                <a:cs typeface="Nunito"/>
                <a:sym typeface="Nunito"/>
              </a:rPr>
              <a:t>E-Reader</a:t>
            </a:r>
            <a:endParaRPr sz="1200">
              <a:solidFill>
                <a:schemeClr val="dk1"/>
              </a:solidFill>
              <a:latin typeface="Nunito"/>
              <a:ea typeface="Nunito"/>
              <a:cs typeface="Nunito"/>
              <a:sym typeface="Nunito"/>
            </a:endParaRPr>
          </a:p>
        </p:txBody>
      </p:sp>
      <p:sp>
        <p:nvSpPr>
          <p:cNvPr id="408" name="Google Shape;408;p53"/>
          <p:cNvSpPr/>
          <p:nvPr/>
        </p:nvSpPr>
        <p:spPr>
          <a:xfrm>
            <a:off x="5216450" y="2979267"/>
            <a:ext cx="762900" cy="1009500"/>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900">
                <a:latin typeface="Nunito"/>
                <a:ea typeface="Nunito"/>
                <a:cs typeface="Nunito"/>
                <a:sym typeface="Nunito"/>
              </a:rPr>
              <a:t>4</a:t>
            </a:r>
            <a:endParaRPr sz="2900">
              <a:latin typeface="Nunito"/>
              <a:ea typeface="Nunito"/>
              <a:cs typeface="Nunito"/>
              <a:sym typeface="Nunito"/>
            </a:endParaRPr>
          </a:p>
        </p:txBody>
      </p:sp>
      <p:sp>
        <p:nvSpPr>
          <p:cNvPr id="409" name="Google Shape;409;p53"/>
          <p:cNvSpPr txBox="1"/>
          <p:nvPr/>
        </p:nvSpPr>
        <p:spPr>
          <a:xfrm>
            <a:off x="6360750" y="3237867"/>
            <a:ext cx="2068800" cy="369300"/>
          </a:xfrm>
          <a:prstGeom prst="rect">
            <a:avLst/>
          </a:prstGeom>
          <a:noFill/>
          <a:ln cap="flat" cmpd="sng" w="19050">
            <a:solidFill>
              <a:schemeClr val="lt2"/>
            </a:solidFill>
            <a:prstDash val="dot"/>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solidFill>
                  <a:schemeClr val="dk1"/>
                </a:solidFill>
                <a:latin typeface="Nunito"/>
                <a:ea typeface="Nunito"/>
                <a:cs typeface="Nunito"/>
                <a:sym typeface="Nunito"/>
              </a:rPr>
              <a:t>Smart Watch</a:t>
            </a:r>
            <a:endParaRPr sz="1200">
              <a:solidFill>
                <a:schemeClr val="dk1"/>
              </a:solidFill>
              <a:latin typeface="Nunito"/>
              <a:ea typeface="Nunito"/>
              <a:cs typeface="Nunito"/>
              <a:sym typeface="Nuni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graphicFrame>
        <p:nvGraphicFramePr>
          <p:cNvPr id="414" name="Google Shape;414;p54"/>
          <p:cNvGraphicFramePr/>
          <p:nvPr/>
        </p:nvGraphicFramePr>
        <p:xfrm>
          <a:off x="4551225" y="238850"/>
          <a:ext cx="3000000" cy="3000000"/>
        </p:xfrm>
        <a:graphic>
          <a:graphicData uri="http://schemas.openxmlformats.org/drawingml/2006/table">
            <a:tbl>
              <a:tblPr>
                <a:noFill/>
                <a:tableStyleId>{E10628ED-1B78-47A9-BA26-B692B9F0C222}</a:tableStyleId>
              </a:tblPr>
              <a:tblGrid>
                <a:gridCol w="1428925"/>
                <a:gridCol w="2928350"/>
              </a:tblGrid>
              <a:tr h="781975">
                <a:tc>
                  <a:txBody>
                    <a:bodyPr/>
                    <a:lstStyle/>
                    <a:p>
                      <a:pPr indent="0" lvl="0" marL="0" rtl="0" algn="ctr">
                        <a:spcBef>
                          <a:spcPts val="0"/>
                        </a:spcBef>
                        <a:spcAft>
                          <a:spcPts val="0"/>
                        </a:spcAft>
                        <a:buNone/>
                      </a:pPr>
                      <a:r>
                        <a:rPr lang="en" sz="1900"/>
                        <a:t>INTERVIEWEE</a:t>
                      </a:r>
                      <a:endParaRPr sz="1900"/>
                    </a:p>
                  </a:txBody>
                  <a:tcPr marT="121900" marB="121900" marR="91425" marL="91425">
                    <a:lnL cap="flat" cmpd="sng" w="19050">
                      <a:solidFill>
                        <a:srgbClr val="9E9E9E"/>
                      </a:solidFill>
                      <a:prstDash val="dot"/>
                      <a:round/>
                      <a:headEnd len="sm" w="sm" type="none"/>
                      <a:tailEnd len="sm" w="sm" type="none"/>
                    </a:lnL>
                    <a:lnR cap="flat" cmpd="sng" w="19050">
                      <a:solidFill>
                        <a:srgbClr val="9E9E9E"/>
                      </a:solidFill>
                      <a:prstDash val="dot"/>
                      <a:round/>
                      <a:headEnd len="sm" w="sm" type="none"/>
                      <a:tailEnd len="sm" w="sm" type="none"/>
                    </a:lnR>
                    <a:lnT cap="flat" cmpd="sng" w="19050">
                      <a:solidFill>
                        <a:srgbClr val="9E9E9E"/>
                      </a:solidFill>
                      <a:prstDash val="dot"/>
                      <a:round/>
                      <a:headEnd len="sm" w="sm" type="none"/>
                      <a:tailEnd len="sm" w="sm" type="none"/>
                    </a:lnT>
                    <a:lnB cap="flat" cmpd="sng" w="19050">
                      <a:solidFill>
                        <a:srgbClr val="9E9E9E"/>
                      </a:solidFill>
                      <a:prstDash val="dot"/>
                      <a:round/>
                      <a:headEnd len="sm" w="sm" type="none"/>
                      <a:tailEnd len="sm" w="sm" type="none"/>
                    </a:lnB>
                  </a:tcPr>
                </a:tc>
                <a:tc>
                  <a:txBody>
                    <a:bodyPr/>
                    <a:lstStyle/>
                    <a:p>
                      <a:pPr indent="0" lvl="0" marL="0" rtl="0" algn="ctr">
                        <a:spcBef>
                          <a:spcPts val="0"/>
                        </a:spcBef>
                        <a:spcAft>
                          <a:spcPts val="0"/>
                        </a:spcAft>
                        <a:buNone/>
                      </a:pPr>
                      <a:r>
                        <a:rPr lang="en" sz="1900"/>
                        <a:t>MOBILE BRAND</a:t>
                      </a:r>
                      <a:endParaRPr sz="1900"/>
                    </a:p>
                  </a:txBody>
                  <a:tcPr marT="121900" marB="121900" marR="91425" marL="91425">
                    <a:lnL cap="flat" cmpd="sng" w="19050">
                      <a:solidFill>
                        <a:srgbClr val="9E9E9E"/>
                      </a:solidFill>
                      <a:prstDash val="dot"/>
                      <a:round/>
                      <a:headEnd len="sm" w="sm" type="none"/>
                      <a:tailEnd len="sm" w="sm" type="none"/>
                    </a:lnL>
                    <a:lnR cap="flat" cmpd="sng" w="19050">
                      <a:solidFill>
                        <a:srgbClr val="9E9E9E"/>
                      </a:solidFill>
                      <a:prstDash val="dot"/>
                      <a:round/>
                      <a:headEnd len="sm" w="sm" type="none"/>
                      <a:tailEnd len="sm" w="sm" type="none"/>
                    </a:lnR>
                    <a:lnT cap="flat" cmpd="sng" w="19050">
                      <a:solidFill>
                        <a:srgbClr val="9E9E9E"/>
                      </a:solidFill>
                      <a:prstDash val="dot"/>
                      <a:round/>
                      <a:headEnd len="sm" w="sm" type="none"/>
                      <a:tailEnd len="sm" w="sm" type="none"/>
                    </a:lnT>
                    <a:lnB cap="flat" cmpd="sng" w="19050">
                      <a:solidFill>
                        <a:srgbClr val="9E9E9E"/>
                      </a:solidFill>
                      <a:prstDash val="dot"/>
                      <a:round/>
                      <a:headEnd len="sm" w="sm" type="none"/>
                      <a:tailEnd len="sm" w="sm" type="none"/>
                    </a:lnB>
                  </a:tcPr>
                </a:tc>
              </a:tr>
              <a:tr h="622025">
                <a:tc>
                  <a:txBody>
                    <a:bodyPr/>
                    <a:lstStyle/>
                    <a:p>
                      <a:pPr indent="0" lvl="0" marL="0" rtl="0" algn="ctr">
                        <a:spcBef>
                          <a:spcPts val="0"/>
                        </a:spcBef>
                        <a:spcAft>
                          <a:spcPts val="0"/>
                        </a:spcAft>
                        <a:buNone/>
                      </a:pPr>
                      <a:r>
                        <a:rPr lang="en" sz="1900"/>
                        <a:t>P(1.1)</a:t>
                      </a:r>
                      <a:endParaRPr sz="1900"/>
                    </a:p>
                  </a:txBody>
                  <a:tcPr marT="121900" marB="121900" marR="91425" marL="91425">
                    <a:lnL cap="flat" cmpd="sng" w="19050">
                      <a:solidFill>
                        <a:srgbClr val="9E9E9E"/>
                      </a:solidFill>
                      <a:prstDash val="dot"/>
                      <a:round/>
                      <a:headEnd len="sm" w="sm" type="none"/>
                      <a:tailEnd len="sm" w="sm" type="none"/>
                    </a:lnL>
                    <a:lnR cap="flat" cmpd="sng" w="19050">
                      <a:solidFill>
                        <a:srgbClr val="9E9E9E"/>
                      </a:solidFill>
                      <a:prstDash val="dot"/>
                      <a:round/>
                      <a:headEnd len="sm" w="sm" type="none"/>
                      <a:tailEnd len="sm" w="sm" type="none"/>
                    </a:lnR>
                    <a:lnT cap="flat" cmpd="sng" w="19050">
                      <a:solidFill>
                        <a:srgbClr val="9E9E9E"/>
                      </a:solidFill>
                      <a:prstDash val="dot"/>
                      <a:round/>
                      <a:headEnd len="sm" w="sm" type="none"/>
                      <a:tailEnd len="sm" w="sm" type="none"/>
                    </a:lnT>
                    <a:lnB cap="flat" cmpd="sng" w="19050">
                      <a:solidFill>
                        <a:srgbClr val="9E9E9E"/>
                      </a:solidFill>
                      <a:prstDash val="dot"/>
                      <a:round/>
                      <a:headEnd len="sm" w="sm" type="none"/>
                      <a:tailEnd len="sm" w="sm" type="none"/>
                    </a:lnB>
                  </a:tcPr>
                </a:tc>
                <a:tc>
                  <a:txBody>
                    <a:bodyPr/>
                    <a:lstStyle/>
                    <a:p>
                      <a:pPr indent="0" lvl="0" marL="0" rtl="0" algn="ctr">
                        <a:spcBef>
                          <a:spcPts val="0"/>
                        </a:spcBef>
                        <a:spcAft>
                          <a:spcPts val="0"/>
                        </a:spcAft>
                        <a:buNone/>
                      </a:pPr>
                      <a:r>
                        <a:rPr lang="en" sz="1900"/>
                        <a:t>Samsung </a:t>
                      </a:r>
                      <a:endParaRPr sz="1900"/>
                    </a:p>
                  </a:txBody>
                  <a:tcPr marT="121900" marB="121900" marR="91425" marL="91425">
                    <a:lnL cap="flat" cmpd="sng" w="19050">
                      <a:solidFill>
                        <a:srgbClr val="9E9E9E"/>
                      </a:solidFill>
                      <a:prstDash val="dot"/>
                      <a:round/>
                      <a:headEnd len="sm" w="sm" type="none"/>
                      <a:tailEnd len="sm" w="sm" type="none"/>
                    </a:lnL>
                    <a:lnR cap="flat" cmpd="sng" w="19050">
                      <a:solidFill>
                        <a:srgbClr val="9E9E9E"/>
                      </a:solidFill>
                      <a:prstDash val="dot"/>
                      <a:round/>
                      <a:headEnd len="sm" w="sm" type="none"/>
                      <a:tailEnd len="sm" w="sm" type="none"/>
                    </a:lnR>
                    <a:lnT cap="flat" cmpd="sng" w="19050">
                      <a:solidFill>
                        <a:srgbClr val="9E9E9E"/>
                      </a:solidFill>
                      <a:prstDash val="dot"/>
                      <a:round/>
                      <a:headEnd len="sm" w="sm" type="none"/>
                      <a:tailEnd len="sm" w="sm" type="none"/>
                    </a:lnT>
                    <a:lnB cap="flat" cmpd="sng" w="19050">
                      <a:solidFill>
                        <a:srgbClr val="9E9E9E"/>
                      </a:solidFill>
                      <a:prstDash val="dot"/>
                      <a:round/>
                      <a:headEnd len="sm" w="sm" type="none"/>
                      <a:tailEnd len="sm" w="sm" type="none"/>
                    </a:lnB>
                  </a:tcPr>
                </a:tc>
              </a:tr>
              <a:tr h="622025">
                <a:tc>
                  <a:txBody>
                    <a:bodyPr/>
                    <a:lstStyle/>
                    <a:p>
                      <a:pPr indent="0" lvl="0" marL="0" rtl="0" algn="ctr">
                        <a:spcBef>
                          <a:spcPts val="0"/>
                        </a:spcBef>
                        <a:spcAft>
                          <a:spcPts val="0"/>
                        </a:spcAft>
                        <a:buNone/>
                      </a:pPr>
                      <a:r>
                        <a:rPr lang="en" sz="1900">
                          <a:solidFill>
                            <a:schemeClr val="dk1"/>
                          </a:solidFill>
                        </a:rPr>
                        <a:t>P(1.2)</a:t>
                      </a:r>
                      <a:endParaRPr sz="1900"/>
                    </a:p>
                  </a:txBody>
                  <a:tcPr marT="121900" marB="121900" marR="91425" marL="91425">
                    <a:lnL cap="flat" cmpd="sng" w="19050">
                      <a:solidFill>
                        <a:srgbClr val="9E9E9E"/>
                      </a:solidFill>
                      <a:prstDash val="dot"/>
                      <a:round/>
                      <a:headEnd len="sm" w="sm" type="none"/>
                      <a:tailEnd len="sm" w="sm" type="none"/>
                    </a:lnL>
                    <a:lnR cap="flat" cmpd="sng" w="19050">
                      <a:solidFill>
                        <a:srgbClr val="9E9E9E"/>
                      </a:solidFill>
                      <a:prstDash val="dot"/>
                      <a:round/>
                      <a:headEnd len="sm" w="sm" type="none"/>
                      <a:tailEnd len="sm" w="sm" type="none"/>
                    </a:lnR>
                    <a:lnT cap="flat" cmpd="sng" w="19050">
                      <a:solidFill>
                        <a:srgbClr val="9E9E9E"/>
                      </a:solidFill>
                      <a:prstDash val="dot"/>
                      <a:round/>
                      <a:headEnd len="sm" w="sm" type="none"/>
                      <a:tailEnd len="sm" w="sm" type="none"/>
                    </a:lnT>
                    <a:lnB cap="flat" cmpd="sng" w="19050">
                      <a:solidFill>
                        <a:srgbClr val="9E9E9E"/>
                      </a:solidFill>
                      <a:prstDash val="dot"/>
                      <a:round/>
                      <a:headEnd len="sm" w="sm" type="none"/>
                      <a:tailEnd len="sm" w="sm" type="none"/>
                    </a:lnB>
                  </a:tcPr>
                </a:tc>
                <a:tc>
                  <a:txBody>
                    <a:bodyPr/>
                    <a:lstStyle/>
                    <a:p>
                      <a:pPr indent="0" lvl="0" marL="0" rtl="0" algn="ctr">
                        <a:spcBef>
                          <a:spcPts val="0"/>
                        </a:spcBef>
                        <a:spcAft>
                          <a:spcPts val="0"/>
                        </a:spcAft>
                        <a:buNone/>
                      </a:pPr>
                      <a:r>
                        <a:rPr lang="en" sz="1900"/>
                        <a:t>One Plus</a:t>
                      </a:r>
                      <a:endParaRPr sz="1900"/>
                    </a:p>
                  </a:txBody>
                  <a:tcPr marT="121900" marB="121900" marR="91425" marL="91425">
                    <a:lnL cap="flat" cmpd="sng" w="19050">
                      <a:solidFill>
                        <a:srgbClr val="9E9E9E"/>
                      </a:solidFill>
                      <a:prstDash val="dot"/>
                      <a:round/>
                      <a:headEnd len="sm" w="sm" type="none"/>
                      <a:tailEnd len="sm" w="sm" type="none"/>
                    </a:lnL>
                    <a:lnR cap="flat" cmpd="sng" w="19050">
                      <a:solidFill>
                        <a:srgbClr val="9E9E9E"/>
                      </a:solidFill>
                      <a:prstDash val="dot"/>
                      <a:round/>
                      <a:headEnd len="sm" w="sm" type="none"/>
                      <a:tailEnd len="sm" w="sm" type="none"/>
                    </a:lnR>
                    <a:lnT cap="flat" cmpd="sng" w="19050">
                      <a:solidFill>
                        <a:srgbClr val="9E9E9E"/>
                      </a:solidFill>
                      <a:prstDash val="dot"/>
                      <a:round/>
                      <a:headEnd len="sm" w="sm" type="none"/>
                      <a:tailEnd len="sm" w="sm" type="none"/>
                    </a:lnT>
                    <a:lnB cap="flat" cmpd="sng" w="19050">
                      <a:solidFill>
                        <a:srgbClr val="9E9E9E"/>
                      </a:solidFill>
                      <a:prstDash val="dot"/>
                      <a:round/>
                      <a:headEnd len="sm" w="sm" type="none"/>
                      <a:tailEnd len="sm" w="sm" type="none"/>
                    </a:lnB>
                  </a:tcPr>
                </a:tc>
              </a:tr>
              <a:tr h="622025">
                <a:tc>
                  <a:txBody>
                    <a:bodyPr/>
                    <a:lstStyle/>
                    <a:p>
                      <a:pPr indent="0" lvl="0" marL="0" rtl="0" algn="ctr">
                        <a:spcBef>
                          <a:spcPts val="0"/>
                        </a:spcBef>
                        <a:spcAft>
                          <a:spcPts val="0"/>
                        </a:spcAft>
                        <a:buNone/>
                      </a:pPr>
                      <a:r>
                        <a:rPr lang="en" sz="1900">
                          <a:solidFill>
                            <a:schemeClr val="dk1"/>
                          </a:solidFill>
                        </a:rPr>
                        <a:t>P(1.3)</a:t>
                      </a:r>
                      <a:endParaRPr sz="1900"/>
                    </a:p>
                  </a:txBody>
                  <a:tcPr marT="121900" marB="121900" marR="91425" marL="91425">
                    <a:lnL cap="flat" cmpd="sng" w="19050">
                      <a:solidFill>
                        <a:srgbClr val="9E9E9E"/>
                      </a:solidFill>
                      <a:prstDash val="dot"/>
                      <a:round/>
                      <a:headEnd len="sm" w="sm" type="none"/>
                      <a:tailEnd len="sm" w="sm" type="none"/>
                    </a:lnL>
                    <a:lnR cap="flat" cmpd="sng" w="19050">
                      <a:solidFill>
                        <a:srgbClr val="9E9E9E"/>
                      </a:solidFill>
                      <a:prstDash val="dot"/>
                      <a:round/>
                      <a:headEnd len="sm" w="sm" type="none"/>
                      <a:tailEnd len="sm" w="sm" type="none"/>
                    </a:lnR>
                    <a:lnT cap="flat" cmpd="sng" w="19050">
                      <a:solidFill>
                        <a:srgbClr val="9E9E9E"/>
                      </a:solidFill>
                      <a:prstDash val="dot"/>
                      <a:round/>
                      <a:headEnd len="sm" w="sm" type="none"/>
                      <a:tailEnd len="sm" w="sm" type="none"/>
                    </a:lnT>
                    <a:lnB cap="flat" cmpd="sng" w="19050">
                      <a:solidFill>
                        <a:srgbClr val="9E9E9E"/>
                      </a:solidFill>
                      <a:prstDash val="dot"/>
                      <a:round/>
                      <a:headEnd len="sm" w="sm" type="none"/>
                      <a:tailEnd len="sm" w="sm" type="none"/>
                    </a:lnB>
                  </a:tcPr>
                </a:tc>
                <a:tc>
                  <a:txBody>
                    <a:bodyPr/>
                    <a:lstStyle/>
                    <a:p>
                      <a:pPr indent="0" lvl="0" marL="0" rtl="0" algn="ctr">
                        <a:spcBef>
                          <a:spcPts val="0"/>
                        </a:spcBef>
                        <a:spcAft>
                          <a:spcPts val="0"/>
                        </a:spcAft>
                        <a:buNone/>
                      </a:pPr>
                      <a:r>
                        <a:rPr lang="en" sz="1900"/>
                        <a:t>Samsung</a:t>
                      </a:r>
                      <a:endParaRPr sz="1900"/>
                    </a:p>
                  </a:txBody>
                  <a:tcPr marT="121900" marB="121900" marR="91425" marL="91425">
                    <a:lnL cap="flat" cmpd="sng" w="19050">
                      <a:solidFill>
                        <a:srgbClr val="9E9E9E"/>
                      </a:solidFill>
                      <a:prstDash val="dot"/>
                      <a:round/>
                      <a:headEnd len="sm" w="sm" type="none"/>
                      <a:tailEnd len="sm" w="sm" type="none"/>
                    </a:lnL>
                    <a:lnR cap="flat" cmpd="sng" w="19050">
                      <a:solidFill>
                        <a:srgbClr val="9E9E9E"/>
                      </a:solidFill>
                      <a:prstDash val="dot"/>
                      <a:round/>
                      <a:headEnd len="sm" w="sm" type="none"/>
                      <a:tailEnd len="sm" w="sm" type="none"/>
                    </a:lnR>
                    <a:lnT cap="flat" cmpd="sng" w="19050">
                      <a:solidFill>
                        <a:srgbClr val="9E9E9E"/>
                      </a:solidFill>
                      <a:prstDash val="dot"/>
                      <a:round/>
                      <a:headEnd len="sm" w="sm" type="none"/>
                      <a:tailEnd len="sm" w="sm" type="none"/>
                    </a:lnT>
                    <a:lnB cap="flat" cmpd="sng" w="19050">
                      <a:solidFill>
                        <a:srgbClr val="9E9E9E"/>
                      </a:solidFill>
                      <a:prstDash val="dot"/>
                      <a:round/>
                      <a:headEnd len="sm" w="sm" type="none"/>
                      <a:tailEnd len="sm" w="sm" type="none"/>
                    </a:lnB>
                  </a:tcPr>
                </a:tc>
              </a:tr>
              <a:tr h="622025">
                <a:tc>
                  <a:txBody>
                    <a:bodyPr/>
                    <a:lstStyle/>
                    <a:p>
                      <a:pPr indent="0" lvl="0" marL="0" rtl="0" algn="ctr">
                        <a:spcBef>
                          <a:spcPts val="0"/>
                        </a:spcBef>
                        <a:spcAft>
                          <a:spcPts val="0"/>
                        </a:spcAft>
                        <a:buNone/>
                      </a:pPr>
                      <a:r>
                        <a:rPr lang="en" sz="1900">
                          <a:solidFill>
                            <a:schemeClr val="dk1"/>
                          </a:solidFill>
                        </a:rPr>
                        <a:t>P(1.4)</a:t>
                      </a:r>
                      <a:endParaRPr sz="1900"/>
                    </a:p>
                  </a:txBody>
                  <a:tcPr marT="121900" marB="121900" marR="91425" marL="91425">
                    <a:lnL cap="flat" cmpd="sng" w="19050">
                      <a:solidFill>
                        <a:srgbClr val="9E9E9E"/>
                      </a:solidFill>
                      <a:prstDash val="dot"/>
                      <a:round/>
                      <a:headEnd len="sm" w="sm" type="none"/>
                      <a:tailEnd len="sm" w="sm" type="none"/>
                    </a:lnL>
                    <a:lnR cap="flat" cmpd="sng" w="19050">
                      <a:solidFill>
                        <a:srgbClr val="9E9E9E"/>
                      </a:solidFill>
                      <a:prstDash val="dot"/>
                      <a:round/>
                      <a:headEnd len="sm" w="sm" type="none"/>
                      <a:tailEnd len="sm" w="sm" type="none"/>
                    </a:lnR>
                    <a:lnT cap="flat" cmpd="sng" w="19050">
                      <a:solidFill>
                        <a:srgbClr val="9E9E9E"/>
                      </a:solidFill>
                      <a:prstDash val="dot"/>
                      <a:round/>
                      <a:headEnd len="sm" w="sm" type="none"/>
                      <a:tailEnd len="sm" w="sm" type="none"/>
                    </a:lnT>
                    <a:lnB cap="flat" cmpd="sng" w="19050">
                      <a:solidFill>
                        <a:srgbClr val="9E9E9E"/>
                      </a:solidFill>
                      <a:prstDash val="dot"/>
                      <a:round/>
                      <a:headEnd len="sm" w="sm" type="none"/>
                      <a:tailEnd len="sm" w="sm" type="none"/>
                    </a:lnB>
                  </a:tcPr>
                </a:tc>
                <a:tc>
                  <a:txBody>
                    <a:bodyPr/>
                    <a:lstStyle/>
                    <a:p>
                      <a:pPr indent="0" lvl="0" marL="0" rtl="0" algn="ctr">
                        <a:spcBef>
                          <a:spcPts val="0"/>
                        </a:spcBef>
                        <a:spcAft>
                          <a:spcPts val="0"/>
                        </a:spcAft>
                        <a:buNone/>
                      </a:pPr>
                      <a:r>
                        <a:rPr lang="en" sz="1900"/>
                        <a:t>Samsung</a:t>
                      </a:r>
                      <a:endParaRPr sz="1900"/>
                    </a:p>
                  </a:txBody>
                  <a:tcPr marT="121900" marB="121900" marR="91425" marL="91425">
                    <a:lnL cap="flat" cmpd="sng" w="19050">
                      <a:solidFill>
                        <a:srgbClr val="9E9E9E"/>
                      </a:solidFill>
                      <a:prstDash val="dot"/>
                      <a:round/>
                      <a:headEnd len="sm" w="sm" type="none"/>
                      <a:tailEnd len="sm" w="sm" type="none"/>
                    </a:lnL>
                    <a:lnR cap="flat" cmpd="sng" w="19050">
                      <a:solidFill>
                        <a:srgbClr val="9E9E9E"/>
                      </a:solidFill>
                      <a:prstDash val="dot"/>
                      <a:round/>
                      <a:headEnd len="sm" w="sm" type="none"/>
                      <a:tailEnd len="sm" w="sm" type="none"/>
                    </a:lnR>
                    <a:lnT cap="flat" cmpd="sng" w="19050">
                      <a:solidFill>
                        <a:srgbClr val="9E9E9E"/>
                      </a:solidFill>
                      <a:prstDash val="dot"/>
                      <a:round/>
                      <a:headEnd len="sm" w="sm" type="none"/>
                      <a:tailEnd len="sm" w="sm" type="none"/>
                    </a:lnT>
                    <a:lnB cap="flat" cmpd="sng" w="19050">
                      <a:solidFill>
                        <a:srgbClr val="9E9E9E"/>
                      </a:solidFill>
                      <a:prstDash val="dot"/>
                      <a:round/>
                      <a:headEnd len="sm" w="sm" type="none"/>
                      <a:tailEnd len="sm" w="sm" type="none"/>
                    </a:lnB>
                  </a:tcPr>
                </a:tc>
              </a:tr>
              <a:tr h="622025">
                <a:tc>
                  <a:txBody>
                    <a:bodyPr/>
                    <a:lstStyle/>
                    <a:p>
                      <a:pPr indent="0" lvl="0" marL="0" rtl="0" algn="ctr">
                        <a:spcBef>
                          <a:spcPts val="0"/>
                        </a:spcBef>
                        <a:spcAft>
                          <a:spcPts val="0"/>
                        </a:spcAft>
                        <a:buNone/>
                      </a:pPr>
                      <a:r>
                        <a:rPr lang="en" sz="1900">
                          <a:solidFill>
                            <a:schemeClr val="dk1"/>
                          </a:solidFill>
                        </a:rPr>
                        <a:t>P(1.5)</a:t>
                      </a:r>
                      <a:endParaRPr sz="1900"/>
                    </a:p>
                  </a:txBody>
                  <a:tcPr marT="121900" marB="121900" marR="91425" marL="91425">
                    <a:lnL cap="flat" cmpd="sng" w="19050">
                      <a:solidFill>
                        <a:srgbClr val="9E9E9E"/>
                      </a:solidFill>
                      <a:prstDash val="dot"/>
                      <a:round/>
                      <a:headEnd len="sm" w="sm" type="none"/>
                      <a:tailEnd len="sm" w="sm" type="none"/>
                    </a:lnL>
                    <a:lnR cap="flat" cmpd="sng" w="19050">
                      <a:solidFill>
                        <a:srgbClr val="9E9E9E"/>
                      </a:solidFill>
                      <a:prstDash val="dot"/>
                      <a:round/>
                      <a:headEnd len="sm" w="sm" type="none"/>
                      <a:tailEnd len="sm" w="sm" type="none"/>
                    </a:lnR>
                    <a:lnT cap="flat" cmpd="sng" w="19050">
                      <a:solidFill>
                        <a:srgbClr val="9E9E9E"/>
                      </a:solidFill>
                      <a:prstDash val="dot"/>
                      <a:round/>
                      <a:headEnd len="sm" w="sm" type="none"/>
                      <a:tailEnd len="sm" w="sm" type="none"/>
                    </a:lnT>
                    <a:lnB cap="flat" cmpd="sng" w="19050">
                      <a:solidFill>
                        <a:srgbClr val="9E9E9E"/>
                      </a:solidFill>
                      <a:prstDash val="dot"/>
                      <a:round/>
                      <a:headEnd len="sm" w="sm" type="none"/>
                      <a:tailEnd len="sm" w="sm" type="none"/>
                    </a:lnB>
                  </a:tcPr>
                </a:tc>
                <a:tc>
                  <a:txBody>
                    <a:bodyPr/>
                    <a:lstStyle/>
                    <a:p>
                      <a:pPr indent="0" lvl="0" marL="0" rtl="0" algn="ctr">
                        <a:spcBef>
                          <a:spcPts val="0"/>
                        </a:spcBef>
                        <a:spcAft>
                          <a:spcPts val="0"/>
                        </a:spcAft>
                        <a:buNone/>
                      </a:pPr>
                      <a:r>
                        <a:rPr lang="en" sz="1900"/>
                        <a:t>Xiaomi</a:t>
                      </a:r>
                      <a:endParaRPr sz="1900"/>
                    </a:p>
                  </a:txBody>
                  <a:tcPr marT="121900" marB="121900" marR="91425" marL="91425">
                    <a:lnL cap="flat" cmpd="sng" w="19050">
                      <a:solidFill>
                        <a:srgbClr val="9E9E9E"/>
                      </a:solidFill>
                      <a:prstDash val="dot"/>
                      <a:round/>
                      <a:headEnd len="sm" w="sm" type="none"/>
                      <a:tailEnd len="sm" w="sm" type="none"/>
                    </a:lnL>
                    <a:lnR cap="flat" cmpd="sng" w="19050">
                      <a:solidFill>
                        <a:srgbClr val="9E9E9E"/>
                      </a:solidFill>
                      <a:prstDash val="dot"/>
                      <a:round/>
                      <a:headEnd len="sm" w="sm" type="none"/>
                      <a:tailEnd len="sm" w="sm" type="none"/>
                    </a:lnR>
                    <a:lnT cap="flat" cmpd="sng" w="19050">
                      <a:solidFill>
                        <a:srgbClr val="9E9E9E"/>
                      </a:solidFill>
                      <a:prstDash val="dot"/>
                      <a:round/>
                      <a:headEnd len="sm" w="sm" type="none"/>
                      <a:tailEnd len="sm" w="sm" type="none"/>
                    </a:lnT>
                    <a:lnB cap="flat" cmpd="sng" w="19050">
                      <a:solidFill>
                        <a:srgbClr val="9E9E9E"/>
                      </a:solidFill>
                      <a:prstDash val="dot"/>
                      <a:round/>
                      <a:headEnd len="sm" w="sm" type="none"/>
                      <a:tailEnd len="sm" w="sm" type="none"/>
                    </a:lnB>
                  </a:tcPr>
                </a:tc>
              </a:tr>
              <a:tr h="622025">
                <a:tc>
                  <a:txBody>
                    <a:bodyPr/>
                    <a:lstStyle/>
                    <a:p>
                      <a:pPr indent="0" lvl="0" marL="0" rtl="0" algn="ctr">
                        <a:spcBef>
                          <a:spcPts val="0"/>
                        </a:spcBef>
                        <a:spcAft>
                          <a:spcPts val="0"/>
                        </a:spcAft>
                        <a:buNone/>
                      </a:pPr>
                      <a:r>
                        <a:rPr lang="en" sz="1900">
                          <a:solidFill>
                            <a:schemeClr val="dk1"/>
                          </a:solidFill>
                        </a:rPr>
                        <a:t>P(3.1)</a:t>
                      </a:r>
                      <a:endParaRPr sz="1900"/>
                    </a:p>
                  </a:txBody>
                  <a:tcPr marT="121900" marB="121900" marR="91425" marL="91425">
                    <a:lnL cap="flat" cmpd="sng" w="19050">
                      <a:solidFill>
                        <a:srgbClr val="9E9E9E"/>
                      </a:solidFill>
                      <a:prstDash val="dot"/>
                      <a:round/>
                      <a:headEnd len="sm" w="sm" type="none"/>
                      <a:tailEnd len="sm" w="sm" type="none"/>
                    </a:lnL>
                    <a:lnR cap="flat" cmpd="sng" w="19050">
                      <a:solidFill>
                        <a:srgbClr val="9E9E9E"/>
                      </a:solidFill>
                      <a:prstDash val="dot"/>
                      <a:round/>
                      <a:headEnd len="sm" w="sm" type="none"/>
                      <a:tailEnd len="sm" w="sm" type="none"/>
                    </a:lnR>
                    <a:lnT cap="flat" cmpd="sng" w="19050">
                      <a:solidFill>
                        <a:srgbClr val="9E9E9E"/>
                      </a:solidFill>
                      <a:prstDash val="dot"/>
                      <a:round/>
                      <a:headEnd len="sm" w="sm" type="none"/>
                      <a:tailEnd len="sm" w="sm" type="none"/>
                    </a:lnT>
                    <a:lnB cap="flat" cmpd="sng" w="19050">
                      <a:solidFill>
                        <a:srgbClr val="9E9E9E"/>
                      </a:solidFill>
                      <a:prstDash val="dot"/>
                      <a:round/>
                      <a:headEnd len="sm" w="sm" type="none"/>
                      <a:tailEnd len="sm" w="sm" type="none"/>
                    </a:lnB>
                  </a:tcPr>
                </a:tc>
                <a:tc>
                  <a:txBody>
                    <a:bodyPr/>
                    <a:lstStyle/>
                    <a:p>
                      <a:pPr indent="0" lvl="0" marL="0" rtl="0" algn="ctr">
                        <a:spcBef>
                          <a:spcPts val="0"/>
                        </a:spcBef>
                        <a:spcAft>
                          <a:spcPts val="0"/>
                        </a:spcAft>
                        <a:buNone/>
                      </a:pPr>
                      <a:r>
                        <a:rPr lang="en" sz="1900"/>
                        <a:t>OPPO</a:t>
                      </a:r>
                      <a:endParaRPr sz="1900"/>
                    </a:p>
                  </a:txBody>
                  <a:tcPr marT="121900" marB="121900" marR="91425" marL="91425">
                    <a:lnL cap="flat" cmpd="sng" w="19050">
                      <a:solidFill>
                        <a:srgbClr val="9E9E9E"/>
                      </a:solidFill>
                      <a:prstDash val="dot"/>
                      <a:round/>
                      <a:headEnd len="sm" w="sm" type="none"/>
                      <a:tailEnd len="sm" w="sm" type="none"/>
                    </a:lnL>
                    <a:lnR cap="flat" cmpd="sng" w="19050">
                      <a:solidFill>
                        <a:srgbClr val="9E9E9E"/>
                      </a:solidFill>
                      <a:prstDash val="dot"/>
                      <a:round/>
                      <a:headEnd len="sm" w="sm" type="none"/>
                      <a:tailEnd len="sm" w="sm" type="none"/>
                    </a:lnR>
                    <a:lnT cap="flat" cmpd="sng" w="19050">
                      <a:solidFill>
                        <a:srgbClr val="9E9E9E"/>
                      </a:solidFill>
                      <a:prstDash val="dot"/>
                      <a:round/>
                      <a:headEnd len="sm" w="sm" type="none"/>
                      <a:tailEnd len="sm" w="sm" type="none"/>
                    </a:lnT>
                    <a:lnB cap="flat" cmpd="sng" w="19050">
                      <a:solidFill>
                        <a:srgbClr val="9E9E9E"/>
                      </a:solidFill>
                      <a:prstDash val="dot"/>
                      <a:round/>
                      <a:headEnd len="sm" w="sm" type="none"/>
                      <a:tailEnd len="sm" w="sm" type="none"/>
                    </a:lnB>
                  </a:tcPr>
                </a:tc>
              </a:tr>
              <a:tr h="622025">
                <a:tc>
                  <a:txBody>
                    <a:bodyPr/>
                    <a:lstStyle/>
                    <a:p>
                      <a:pPr indent="0" lvl="0" marL="0" rtl="0" algn="ctr">
                        <a:spcBef>
                          <a:spcPts val="0"/>
                        </a:spcBef>
                        <a:spcAft>
                          <a:spcPts val="0"/>
                        </a:spcAft>
                        <a:buNone/>
                      </a:pPr>
                      <a:r>
                        <a:rPr lang="en" sz="1900">
                          <a:solidFill>
                            <a:schemeClr val="dk1"/>
                          </a:solidFill>
                        </a:rPr>
                        <a:t>P(3.2)</a:t>
                      </a:r>
                      <a:endParaRPr sz="1900"/>
                    </a:p>
                  </a:txBody>
                  <a:tcPr marT="121900" marB="121900" marR="91425" marL="91425">
                    <a:lnL cap="flat" cmpd="sng" w="19050">
                      <a:solidFill>
                        <a:srgbClr val="9E9E9E"/>
                      </a:solidFill>
                      <a:prstDash val="dot"/>
                      <a:round/>
                      <a:headEnd len="sm" w="sm" type="none"/>
                      <a:tailEnd len="sm" w="sm" type="none"/>
                    </a:lnL>
                    <a:lnR cap="flat" cmpd="sng" w="19050">
                      <a:solidFill>
                        <a:srgbClr val="9E9E9E"/>
                      </a:solidFill>
                      <a:prstDash val="dot"/>
                      <a:round/>
                      <a:headEnd len="sm" w="sm" type="none"/>
                      <a:tailEnd len="sm" w="sm" type="none"/>
                    </a:lnR>
                    <a:lnT cap="flat" cmpd="sng" w="19050">
                      <a:solidFill>
                        <a:srgbClr val="9E9E9E"/>
                      </a:solidFill>
                      <a:prstDash val="dot"/>
                      <a:round/>
                      <a:headEnd len="sm" w="sm" type="none"/>
                      <a:tailEnd len="sm" w="sm" type="none"/>
                    </a:lnT>
                    <a:lnB cap="flat" cmpd="sng" w="19050">
                      <a:solidFill>
                        <a:srgbClr val="9E9E9E"/>
                      </a:solidFill>
                      <a:prstDash val="dot"/>
                      <a:round/>
                      <a:headEnd len="sm" w="sm" type="none"/>
                      <a:tailEnd len="sm" w="sm" type="none"/>
                    </a:lnB>
                  </a:tcPr>
                </a:tc>
                <a:tc>
                  <a:txBody>
                    <a:bodyPr/>
                    <a:lstStyle/>
                    <a:p>
                      <a:pPr indent="0" lvl="0" marL="0" rtl="0" algn="ctr">
                        <a:spcBef>
                          <a:spcPts val="0"/>
                        </a:spcBef>
                        <a:spcAft>
                          <a:spcPts val="0"/>
                        </a:spcAft>
                        <a:buNone/>
                      </a:pPr>
                      <a:r>
                        <a:rPr lang="en" sz="1900"/>
                        <a:t>RealMe</a:t>
                      </a:r>
                      <a:endParaRPr sz="1900"/>
                    </a:p>
                  </a:txBody>
                  <a:tcPr marT="121900" marB="121900" marR="91425" marL="91425">
                    <a:lnL cap="flat" cmpd="sng" w="19050">
                      <a:solidFill>
                        <a:srgbClr val="9E9E9E"/>
                      </a:solidFill>
                      <a:prstDash val="dot"/>
                      <a:round/>
                      <a:headEnd len="sm" w="sm" type="none"/>
                      <a:tailEnd len="sm" w="sm" type="none"/>
                    </a:lnL>
                    <a:lnR cap="flat" cmpd="sng" w="19050">
                      <a:solidFill>
                        <a:srgbClr val="9E9E9E"/>
                      </a:solidFill>
                      <a:prstDash val="dot"/>
                      <a:round/>
                      <a:headEnd len="sm" w="sm" type="none"/>
                      <a:tailEnd len="sm" w="sm" type="none"/>
                    </a:lnR>
                    <a:lnT cap="flat" cmpd="sng" w="19050">
                      <a:solidFill>
                        <a:srgbClr val="9E9E9E"/>
                      </a:solidFill>
                      <a:prstDash val="dot"/>
                      <a:round/>
                      <a:headEnd len="sm" w="sm" type="none"/>
                      <a:tailEnd len="sm" w="sm" type="none"/>
                    </a:lnT>
                    <a:lnB cap="flat" cmpd="sng" w="19050">
                      <a:solidFill>
                        <a:srgbClr val="9E9E9E"/>
                      </a:solidFill>
                      <a:prstDash val="dot"/>
                      <a:round/>
                      <a:headEnd len="sm" w="sm" type="none"/>
                      <a:tailEnd len="sm" w="sm" type="none"/>
                    </a:lnB>
                  </a:tcPr>
                </a:tc>
              </a:tr>
              <a:tr h="622025">
                <a:tc>
                  <a:txBody>
                    <a:bodyPr/>
                    <a:lstStyle/>
                    <a:p>
                      <a:pPr indent="0" lvl="0" marL="0" rtl="0" algn="ctr">
                        <a:spcBef>
                          <a:spcPts val="0"/>
                        </a:spcBef>
                        <a:spcAft>
                          <a:spcPts val="0"/>
                        </a:spcAft>
                        <a:buNone/>
                      </a:pPr>
                      <a:r>
                        <a:rPr lang="en" sz="1900">
                          <a:solidFill>
                            <a:schemeClr val="dk1"/>
                          </a:solidFill>
                        </a:rPr>
                        <a:t>P(3.3)</a:t>
                      </a:r>
                      <a:endParaRPr sz="1900"/>
                    </a:p>
                  </a:txBody>
                  <a:tcPr marT="121900" marB="121900" marR="91425" marL="91425">
                    <a:lnL cap="flat" cmpd="sng" w="19050">
                      <a:solidFill>
                        <a:srgbClr val="9E9E9E"/>
                      </a:solidFill>
                      <a:prstDash val="dot"/>
                      <a:round/>
                      <a:headEnd len="sm" w="sm" type="none"/>
                      <a:tailEnd len="sm" w="sm" type="none"/>
                    </a:lnL>
                    <a:lnR cap="flat" cmpd="sng" w="19050">
                      <a:solidFill>
                        <a:srgbClr val="9E9E9E"/>
                      </a:solidFill>
                      <a:prstDash val="dot"/>
                      <a:round/>
                      <a:headEnd len="sm" w="sm" type="none"/>
                      <a:tailEnd len="sm" w="sm" type="none"/>
                    </a:lnR>
                    <a:lnT cap="flat" cmpd="sng" w="19050">
                      <a:solidFill>
                        <a:srgbClr val="9E9E9E"/>
                      </a:solidFill>
                      <a:prstDash val="dot"/>
                      <a:round/>
                      <a:headEnd len="sm" w="sm" type="none"/>
                      <a:tailEnd len="sm" w="sm" type="none"/>
                    </a:lnT>
                    <a:lnB cap="flat" cmpd="sng" w="19050">
                      <a:solidFill>
                        <a:srgbClr val="9E9E9E"/>
                      </a:solidFill>
                      <a:prstDash val="dot"/>
                      <a:round/>
                      <a:headEnd len="sm" w="sm" type="none"/>
                      <a:tailEnd len="sm" w="sm" type="none"/>
                    </a:lnB>
                  </a:tcPr>
                </a:tc>
                <a:tc>
                  <a:txBody>
                    <a:bodyPr/>
                    <a:lstStyle/>
                    <a:p>
                      <a:pPr indent="0" lvl="0" marL="0" rtl="0" algn="ctr">
                        <a:spcBef>
                          <a:spcPts val="0"/>
                        </a:spcBef>
                        <a:spcAft>
                          <a:spcPts val="0"/>
                        </a:spcAft>
                        <a:buNone/>
                      </a:pPr>
                      <a:r>
                        <a:rPr lang="en" sz="1900"/>
                        <a:t>Samsung</a:t>
                      </a:r>
                      <a:endParaRPr sz="1900"/>
                    </a:p>
                  </a:txBody>
                  <a:tcPr marT="121900" marB="121900" marR="91425" marL="91425">
                    <a:lnL cap="flat" cmpd="sng" w="19050">
                      <a:solidFill>
                        <a:srgbClr val="9E9E9E"/>
                      </a:solidFill>
                      <a:prstDash val="dot"/>
                      <a:round/>
                      <a:headEnd len="sm" w="sm" type="none"/>
                      <a:tailEnd len="sm" w="sm" type="none"/>
                    </a:lnL>
                    <a:lnR cap="flat" cmpd="sng" w="19050">
                      <a:solidFill>
                        <a:srgbClr val="9E9E9E"/>
                      </a:solidFill>
                      <a:prstDash val="dot"/>
                      <a:round/>
                      <a:headEnd len="sm" w="sm" type="none"/>
                      <a:tailEnd len="sm" w="sm" type="none"/>
                    </a:lnR>
                    <a:lnT cap="flat" cmpd="sng" w="19050">
                      <a:solidFill>
                        <a:srgbClr val="9E9E9E"/>
                      </a:solidFill>
                      <a:prstDash val="dot"/>
                      <a:round/>
                      <a:headEnd len="sm" w="sm" type="none"/>
                      <a:tailEnd len="sm" w="sm" type="none"/>
                    </a:lnT>
                    <a:lnB cap="flat" cmpd="sng" w="19050">
                      <a:solidFill>
                        <a:srgbClr val="9E9E9E"/>
                      </a:solidFill>
                      <a:prstDash val="dot"/>
                      <a:round/>
                      <a:headEnd len="sm" w="sm" type="none"/>
                      <a:tailEnd len="sm" w="sm" type="none"/>
                    </a:lnB>
                  </a:tcPr>
                </a:tc>
              </a:tr>
              <a:tr h="622025">
                <a:tc>
                  <a:txBody>
                    <a:bodyPr/>
                    <a:lstStyle/>
                    <a:p>
                      <a:pPr indent="0" lvl="0" marL="0" rtl="0" algn="ctr">
                        <a:spcBef>
                          <a:spcPts val="0"/>
                        </a:spcBef>
                        <a:spcAft>
                          <a:spcPts val="0"/>
                        </a:spcAft>
                        <a:buNone/>
                      </a:pPr>
                      <a:r>
                        <a:rPr lang="en" sz="1900">
                          <a:solidFill>
                            <a:schemeClr val="dk1"/>
                          </a:solidFill>
                        </a:rPr>
                        <a:t>P(3.4)</a:t>
                      </a:r>
                      <a:endParaRPr sz="1900"/>
                    </a:p>
                  </a:txBody>
                  <a:tcPr marT="121900" marB="121900" marR="91425" marL="91425">
                    <a:lnL cap="flat" cmpd="sng" w="19050">
                      <a:solidFill>
                        <a:srgbClr val="9E9E9E"/>
                      </a:solidFill>
                      <a:prstDash val="dot"/>
                      <a:round/>
                      <a:headEnd len="sm" w="sm" type="none"/>
                      <a:tailEnd len="sm" w="sm" type="none"/>
                    </a:lnL>
                    <a:lnR cap="flat" cmpd="sng" w="19050">
                      <a:solidFill>
                        <a:srgbClr val="9E9E9E"/>
                      </a:solidFill>
                      <a:prstDash val="dot"/>
                      <a:round/>
                      <a:headEnd len="sm" w="sm" type="none"/>
                      <a:tailEnd len="sm" w="sm" type="none"/>
                    </a:lnR>
                    <a:lnT cap="flat" cmpd="sng" w="19050">
                      <a:solidFill>
                        <a:srgbClr val="9E9E9E"/>
                      </a:solidFill>
                      <a:prstDash val="dot"/>
                      <a:round/>
                      <a:headEnd len="sm" w="sm" type="none"/>
                      <a:tailEnd len="sm" w="sm" type="none"/>
                    </a:lnT>
                    <a:lnB cap="flat" cmpd="sng" w="19050">
                      <a:solidFill>
                        <a:srgbClr val="9E9E9E"/>
                      </a:solidFill>
                      <a:prstDash val="dot"/>
                      <a:round/>
                      <a:headEnd len="sm" w="sm" type="none"/>
                      <a:tailEnd len="sm" w="sm" type="none"/>
                    </a:lnB>
                  </a:tcPr>
                </a:tc>
                <a:tc>
                  <a:txBody>
                    <a:bodyPr/>
                    <a:lstStyle/>
                    <a:p>
                      <a:pPr indent="0" lvl="0" marL="0" rtl="0" algn="ctr">
                        <a:spcBef>
                          <a:spcPts val="0"/>
                        </a:spcBef>
                        <a:spcAft>
                          <a:spcPts val="0"/>
                        </a:spcAft>
                        <a:buNone/>
                      </a:pPr>
                      <a:r>
                        <a:rPr lang="en" sz="1900"/>
                        <a:t>Apple</a:t>
                      </a:r>
                      <a:endParaRPr sz="1900"/>
                    </a:p>
                  </a:txBody>
                  <a:tcPr marT="121900" marB="121900" marR="91425" marL="91425">
                    <a:lnL cap="flat" cmpd="sng" w="19050">
                      <a:solidFill>
                        <a:srgbClr val="9E9E9E"/>
                      </a:solidFill>
                      <a:prstDash val="dot"/>
                      <a:round/>
                      <a:headEnd len="sm" w="sm" type="none"/>
                      <a:tailEnd len="sm" w="sm" type="none"/>
                    </a:lnL>
                    <a:lnR cap="flat" cmpd="sng" w="19050">
                      <a:solidFill>
                        <a:srgbClr val="9E9E9E"/>
                      </a:solidFill>
                      <a:prstDash val="dot"/>
                      <a:round/>
                      <a:headEnd len="sm" w="sm" type="none"/>
                      <a:tailEnd len="sm" w="sm" type="none"/>
                    </a:lnR>
                    <a:lnT cap="flat" cmpd="sng" w="19050">
                      <a:solidFill>
                        <a:srgbClr val="9E9E9E"/>
                      </a:solidFill>
                      <a:prstDash val="dot"/>
                      <a:round/>
                      <a:headEnd len="sm" w="sm" type="none"/>
                      <a:tailEnd len="sm" w="sm" type="none"/>
                    </a:lnT>
                    <a:lnB cap="flat" cmpd="sng" w="19050">
                      <a:solidFill>
                        <a:srgbClr val="9E9E9E"/>
                      </a:solidFill>
                      <a:prstDash val="dot"/>
                      <a:round/>
                      <a:headEnd len="sm" w="sm" type="none"/>
                      <a:tailEnd len="sm" w="sm" type="none"/>
                    </a:lnB>
                  </a:tcPr>
                </a:tc>
              </a:tr>
            </a:tbl>
          </a:graphicData>
        </a:graphic>
      </p:graphicFrame>
      <p:pic>
        <p:nvPicPr>
          <p:cNvPr id="415" name="Google Shape;415;p54"/>
          <p:cNvPicPr preferRelativeResize="0"/>
          <p:nvPr/>
        </p:nvPicPr>
        <p:blipFill>
          <a:blip r:embed="rId3">
            <a:alphaModFix/>
          </a:blip>
          <a:stretch>
            <a:fillRect/>
          </a:stretch>
        </p:blipFill>
        <p:spPr>
          <a:xfrm>
            <a:off x="93425" y="309783"/>
            <a:ext cx="1869148" cy="314375"/>
          </a:xfrm>
          <a:prstGeom prst="rect">
            <a:avLst/>
          </a:prstGeom>
          <a:noFill/>
          <a:ln>
            <a:noFill/>
          </a:ln>
        </p:spPr>
      </p:pic>
      <p:pic>
        <p:nvPicPr>
          <p:cNvPr id="416" name="Google Shape;416;p54"/>
          <p:cNvPicPr preferRelativeResize="0"/>
          <p:nvPr/>
        </p:nvPicPr>
        <p:blipFill>
          <a:blip r:embed="rId4">
            <a:alphaModFix/>
          </a:blip>
          <a:stretch>
            <a:fillRect/>
          </a:stretch>
        </p:blipFill>
        <p:spPr>
          <a:xfrm>
            <a:off x="611800" y="980847"/>
            <a:ext cx="748300" cy="748300"/>
          </a:xfrm>
          <a:prstGeom prst="rect">
            <a:avLst/>
          </a:prstGeom>
          <a:noFill/>
          <a:ln>
            <a:noFill/>
          </a:ln>
        </p:spPr>
      </p:pic>
      <p:pic>
        <p:nvPicPr>
          <p:cNvPr id="417" name="Google Shape;417;p54"/>
          <p:cNvPicPr preferRelativeResize="0"/>
          <p:nvPr/>
        </p:nvPicPr>
        <p:blipFill>
          <a:blip r:embed="rId5">
            <a:alphaModFix/>
          </a:blip>
          <a:stretch>
            <a:fillRect/>
          </a:stretch>
        </p:blipFill>
        <p:spPr>
          <a:xfrm>
            <a:off x="418375" y="2395350"/>
            <a:ext cx="1014999" cy="570925"/>
          </a:xfrm>
          <a:prstGeom prst="rect">
            <a:avLst/>
          </a:prstGeom>
          <a:noFill/>
          <a:ln>
            <a:noFill/>
          </a:ln>
        </p:spPr>
      </p:pic>
      <p:pic>
        <p:nvPicPr>
          <p:cNvPr id="418" name="Google Shape;418;p54"/>
          <p:cNvPicPr preferRelativeResize="0"/>
          <p:nvPr/>
        </p:nvPicPr>
        <p:blipFill>
          <a:blip r:embed="rId6">
            <a:alphaModFix/>
          </a:blip>
          <a:stretch>
            <a:fillRect/>
          </a:stretch>
        </p:blipFill>
        <p:spPr>
          <a:xfrm>
            <a:off x="418376" y="3430317"/>
            <a:ext cx="1015000" cy="676881"/>
          </a:xfrm>
          <a:prstGeom prst="rect">
            <a:avLst/>
          </a:prstGeom>
          <a:noFill/>
          <a:ln>
            <a:noFill/>
          </a:ln>
        </p:spPr>
      </p:pic>
      <p:pic>
        <p:nvPicPr>
          <p:cNvPr id="419" name="Google Shape;419;p54"/>
          <p:cNvPicPr preferRelativeResize="0"/>
          <p:nvPr/>
        </p:nvPicPr>
        <p:blipFill rotWithShape="1">
          <a:blip r:embed="rId7">
            <a:alphaModFix/>
          </a:blip>
          <a:srcRect b="0" l="6770" r="-6770" t="0"/>
          <a:stretch/>
        </p:blipFill>
        <p:spPr>
          <a:xfrm>
            <a:off x="-12" y="3430300"/>
            <a:ext cx="2056026" cy="2056026"/>
          </a:xfrm>
          <a:prstGeom prst="rect">
            <a:avLst/>
          </a:prstGeom>
          <a:noFill/>
          <a:ln>
            <a:noFill/>
          </a:ln>
        </p:spPr>
      </p:pic>
      <p:pic>
        <p:nvPicPr>
          <p:cNvPr id="420" name="Google Shape;420;p54"/>
          <p:cNvPicPr preferRelativeResize="0"/>
          <p:nvPr/>
        </p:nvPicPr>
        <p:blipFill>
          <a:blip r:embed="rId8">
            <a:alphaModFix/>
          </a:blip>
          <a:stretch>
            <a:fillRect/>
          </a:stretch>
        </p:blipFill>
        <p:spPr>
          <a:xfrm>
            <a:off x="255975" y="5253867"/>
            <a:ext cx="1104123" cy="1103050"/>
          </a:xfrm>
          <a:prstGeom prst="rect">
            <a:avLst/>
          </a:prstGeom>
          <a:noFill/>
          <a:ln>
            <a:noFill/>
          </a:ln>
        </p:spPr>
      </p:pic>
      <p:sp>
        <p:nvSpPr>
          <p:cNvPr id="421" name="Google Shape;421;p54"/>
          <p:cNvSpPr txBox="1"/>
          <p:nvPr/>
        </p:nvSpPr>
        <p:spPr>
          <a:xfrm>
            <a:off x="1745600" y="2902333"/>
            <a:ext cx="2534100" cy="902400"/>
          </a:xfrm>
          <a:prstGeom prst="rect">
            <a:avLst/>
          </a:prstGeom>
          <a:noFill/>
          <a:ln cap="flat" cmpd="sng" w="19050">
            <a:solidFill>
              <a:schemeClr val="dk2"/>
            </a:solidFill>
            <a:prstDash val="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Nunito"/>
                <a:ea typeface="Nunito"/>
                <a:cs typeface="Nunito"/>
                <a:sym typeface="Nunito"/>
              </a:rPr>
              <a:t>4 out of 9 </a:t>
            </a:r>
            <a:r>
              <a:rPr lang="en">
                <a:solidFill>
                  <a:schemeClr val="dk1"/>
                </a:solidFill>
                <a:latin typeface="Nunito"/>
                <a:ea typeface="Nunito"/>
                <a:cs typeface="Nunito"/>
                <a:sym typeface="Nunito"/>
              </a:rPr>
              <a:t>participants</a:t>
            </a:r>
            <a:r>
              <a:rPr lang="en">
                <a:solidFill>
                  <a:schemeClr val="dk1"/>
                </a:solidFill>
                <a:latin typeface="Nunito"/>
                <a:ea typeface="Nunito"/>
                <a:cs typeface="Nunito"/>
                <a:sym typeface="Nunito"/>
              </a:rPr>
              <a:t> are Samsung users</a:t>
            </a:r>
            <a:endParaRPr>
              <a:solidFill>
                <a:schemeClr val="dk1"/>
              </a:solidFill>
              <a:latin typeface="Nunito"/>
              <a:ea typeface="Nunito"/>
              <a:cs typeface="Nunito"/>
              <a:sym typeface="Nuni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5"/>
          <p:cNvSpPr txBox="1"/>
          <p:nvPr>
            <p:ph idx="4294967295" type="title"/>
          </p:nvPr>
        </p:nvSpPr>
        <p:spPr>
          <a:xfrm>
            <a:off x="3154650" y="90533"/>
            <a:ext cx="39303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500"/>
              <a:t>People and Context</a:t>
            </a:r>
            <a:endParaRPr sz="2700"/>
          </a:p>
        </p:txBody>
      </p:sp>
      <p:sp>
        <p:nvSpPr>
          <p:cNvPr id="427" name="Google Shape;427;p55"/>
          <p:cNvSpPr txBox="1"/>
          <p:nvPr/>
        </p:nvSpPr>
        <p:spPr>
          <a:xfrm>
            <a:off x="1508250" y="998667"/>
            <a:ext cx="6684600" cy="1477500"/>
          </a:xfrm>
          <a:prstGeom prst="rect">
            <a:avLst/>
          </a:prstGeom>
          <a:noFill/>
          <a:ln cap="flat" cmpd="sng" w="19050">
            <a:solidFill>
              <a:schemeClr val="lt2"/>
            </a:solidFill>
            <a:prstDash val="dot"/>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Nunito"/>
                <a:ea typeface="Nunito"/>
                <a:cs typeface="Nunito"/>
                <a:sym typeface="Nunito"/>
              </a:rPr>
              <a:t>WhatsApp is generally used as the primary mode of communication between academic groups.</a:t>
            </a:r>
            <a:endParaRPr>
              <a:solidFill>
                <a:schemeClr val="dk1"/>
              </a:solidFill>
              <a:latin typeface="Nunito"/>
              <a:ea typeface="Nunito"/>
              <a:cs typeface="Nunito"/>
              <a:sym typeface="Nunito"/>
            </a:endParaRPr>
          </a:p>
          <a:p>
            <a:pPr indent="0" lvl="0" marL="0" rtl="0" algn="ctr">
              <a:spcBef>
                <a:spcPts val="0"/>
              </a:spcBef>
              <a:spcAft>
                <a:spcPts val="0"/>
              </a:spcAft>
              <a:buNone/>
            </a:pPr>
            <a:r>
              <a:t/>
            </a:r>
            <a:endParaRPr>
              <a:solidFill>
                <a:schemeClr val="dk1"/>
              </a:solidFill>
              <a:latin typeface="Nunito"/>
              <a:ea typeface="Nunito"/>
              <a:cs typeface="Nunito"/>
              <a:sym typeface="Nunito"/>
            </a:endParaRPr>
          </a:p>
          <a:p>
            <a:pPr indent="0" lvl="0" marL="0" rtl="0" algn="ctr">
              <a:spcBef>
                <a:spcPts val="0"/>
              </a:spcBef>
              <a:spcAft>
                <a:spcPts val="0"/>
              </a:spcAft>
              <a:buNone/>
            </a:pPr>
            <a:r>
              <a:rPr lang="en">
                <a:solidFill>
                  <a:schemeClr val="dk1"/>
                </a:solidFill>
                <a:latin typeface="Nunito"/>
                <a:ea typeface="Nunito"/>
                <a:cs typeface="Nunito"/>
                <a:sym typeface="Nunito"/>
              </a:rPr>
              <a:t>Files for viewing are send on WhatsApp</a:t>
            </a:r>
            <a:endParaRPr>
              <a:solidFill>
                <a:schemeClr val="dk1"/>
              </a:solidFill>
              <a:latin typeface="Nunito"/>
              <a:ea typeface="Nunito"/>
              <a:cs typeface="Nunito"/>
              <a:sym typeface="Nunito"/>
            </a:endParaRPr>
          </a:p>
          <a:p>
            <a:pPr indent="0" lvl="0" marL="0" rtl="0" algn="ctr">
              <a:spcBef>
                <a:spcPts val="0"/>
              </a:spcBef>
              <a:spcAft>
                <a:spcPts val="0"/>
              </a:spcAft>
              <a:buNone/>
            </a:pPr>
            <a:r>
              <a:t/>
            </a:r>
            <a:endParaRPr>
              <a:solidFill>
                <a:schemeClr val="dk1"/>
              </a:solidFill>
              <a:latin typeface="Nunito"/>
              <a:ea typeface="Nunito"/>
              <a:cs typeface="Nunito"/>
              <a:sym typeface="Nunito"/>
            </a:endParaRPr>
          </a:p>
          <a:p>
            <a:pPr indent="0" lvl="0" marL="0" rtl="0" algn="ctr">
              <a:spcBef>
                <a:spcPts val="0"/>
              </a:spcBef>
              <a:spcAft>
                <a:spcPts val="0"/>
              </a:spcAft>
              <a:buNone/>
            </a:pPr>
            <a:r>
              <a:rPr lang="en">
                <a:solidFill>
                  <a:schemeClr val="dk1"/>
                </a:solidFill>
                <a:latin typeface="Nunito"/>
                <a:ea typeface="Nunito"/>
                <a:cs typeface="Nunito"/>
                <a:sym typeface="Nunito"/>
              </a:rPr>
              <a:t>Files for working are send over MS Outlook (</a:t>
            </a:r>
            <a:r>
              <a:rPr lang="en">
                <a:solidFill>
                  <a:schemeClr val="dk1"/>
                </a:solidFill>
                <a:latin typeface="Nunito"/>
                <a:ea typeface="Nunito"/>
                <a:cs typeface="Nunito"/>
                <a:sym typeface="Nunito"/>
              </a:rPr>
              <a:t>Email</a:t>
            </a:r>
            <a:r>
              <a:rPr lang="en">
                <a:solidFill>
                  <a:schemeClr val="dk1"/>
                </a:solidFill>
                <a:latin typeface="Nunito"/>
                <a:ea typeface="Nunito"/>
                <a:cs typeface="Nunito"/>
                <a:sym typeface="Nunito"/>
              </a:rPr>
              <a:t>) or GitHub</a:t>
            </a:r>
            <a:endParaRPr sz="1800">
              <a:latin typeface="Nunito"/>
              <a:ea typeface="Nunito"/>
              <a:cs typeface="Nunito"/>
              <a:sym typeface="Nunito"/>
            </a:endParaRPr>
          </a:p>
        </p:txBody>
      </p:sp>
      <p:grpSp>
        <p:nvGrpSpPr>
          <p:cNvPr id="428" name="Google Shape;428;p55"/>
          <p:cNvGrpSpPr/>
          <p:nvPr/>
        </p:nvGrpSpPr>
        <p:grpSpPr>
          <a:xfrm>
            <a:off x="329350" y="3132622"/>
            <a:ext cx="7477225" cy="1016141"/>
            <a:chOff x="329350" y="2349525"/>
            <a:chExt cx="7477225" cy="762125"/>
          </a:xfrm>
        </p:grpSpPr>
        <p:sp>
          <p:nvSpPr>
            <p:cNvPr id="429" name="Google Shape;429;p55"/>
            <p:cNvSpPr/>
            <p:nvPr/>
          </p:nvSpPr>
          <p:spPr>
            <a:xfrm>
              <a:off x="2106575" y="2496050"/>
              <a:ext cx="5700000" cy="6156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457200" rtl="0" algn="ctr">
                <a:spcBef>
                  <a:spcPts val="0"/>
                </a:spcBef>
                <a:spcAft>
                  <a:spcPts val="0"/>
                </a:spcAft>
                <a:buNone/>
              </a:pPr>
              <a:r>
                <a:rPr lang="en">
                  <a:latin typeface="Nunito"/>
                  <a:ea typeface="Nunito"/>
                  <a:cs typeface="Nunito"/>
                  <a:sym typeface="Nunito"/>
                </a:rPr>
                <a:t>WhatsApp is a means of communication between classmates, teachers, and parents. Used to get school updates, late submission reminders, exchange doubts and questions, etc.</a:t>
              </a:r>
              <a:endParaRPr i="1">
                <a:latin typeface="Nunito"/>
                <a:ea typeface="Nunito"/>
                <a:cs typeface="Nunito"/>
                <a:sym typeface="Nunito"/>
              </a:endParaRPr>
            </a:p>
          </p:txBody>
        </p:sp>
        <p:sp>
          <p:nvSpPr>
            <p:cNvPr id="430" name="Google Shape;430;p55"/>
            <p:cNvSpPr/>
            <p:nvPr/>
          </p:nvSpPr>
          <p:spPr>
            <a:xfrm>
              <a:off x="1857375" y="2517499"/>
              <a:ext cx="629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latin typeface="Nunito"/>
                <a:ea typeface="Nunito"/>
                <a:cs typeface="Nunito"/>
                <a:sym typeface="Nunito"/>
              </a:endParaRPr>
            </a:p>
          </p:txBody>
        </p:sp>
        <p:sp>
          <p:nvSpPr>
            <p:cNvPr id="431" name="Google Shape;431;p55"/>
            <p:cNvSpPr txBox="1"/>
            <p:nvPr/>
          </p:nvSpPr>
          <p:spPr>
            <a:xfrm>
              <a:off x="1857363" y="2611388"/>
              <a:ext cx="629700" cy="28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040C28"/>
                  </a:solidFill>
                  <a:latin typeface="Nunito"/>
                  <a:ea typeface="Nunito"/>
                  <a:cs typeface="Nunito"/>
                  <a:sym typeface="Nunito"/>
                </a:rPr>
                <a:t>P1.3</a:t>
              </a:r>
              <a:endParaRPr b="1" sz="1200">
                <a:latin typeface="Nunito"/>
                <a:ea typeface="Nunito"/>
                <a:cs typeface="Nunito"/>
                <a:sym typeface="Nunito"/>
              </a:endParaRPr>
            </a:p>
          </p:txBody>
        </p:sp>
        <p:sp>
          <p:nvSpPr>
            <p:cNvPr id="432" name="Google Shape;432;p55"/>
            <p:cNvSpPr txBox="1"/>
            <p:nvPr/>
          </p:nvSpPr>
          <p:spPr>
            <a:xfrm>
              <a:off x="329350" y="2349525"/>
              <a:ext cx="1124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Samsung S7, High School Student</a:t>
              </a:r>
              <a:endParaRPr sz="1200">
                <a:solidFill>
                  <a:schemeClr val="dk1"/>
                </a:solidFill>
                <a:latin typeface="Nunito"/>
                <a:ea typeface="Nunito"/>
                <a:cs typeface="Nunito"/>
                <a:sym typeface="Nunito"/>
              </a:endParaRPr>
            </a:p>
          </p:txBody>
        </p:sp>
      </p:grpSp>
      <p:grpSp>
        <p:nvGrpSpPr>
          <p:cNvPr id="433" name="Google Shape;433;p55"/>
          <p:cNvGrpSpPr/>
          <p:nvPr/>
        </p:nvGrpSpPr>
        <p:grpSpPr>
          <a:xfrm>
            <a:off x="446350" y="5521929"/>
            <a:ext cx="7360225" cy="1015769"/>
            <a:chOff x="446350" y="4141550"/>
            <a:chExt cx="7360225" cy="761846"/>
          </a:xfrm>
        </p:grpSpPr>
        <p:sp>
          <p:nvSpPr>
            <p:cNvPr id="434" name="Google Shape;434;p55"/>
            <p:cNvSpPr/>
            <p:nvPr/>
          </p:nvSpPr>
          <p:spPr>
            <a:xfrm>
              <a:off x="1975175" y="4287796"/>
              <a:ext cx="5831400" cy="6156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457200" rtl="0" algn="ctr">
                <a:spcBef>
                  <a:spcPts val="0"/>
                </a:spcBef>
                <a:spcAft>
                  <a:spcPts val="0"/>
                </a:spcAft>
                <a:buNone/>
              </a:pPr>
              <a:r>
                <a:rPr lang="en">
                  <a:latin typeface="Nunito"/>
                  <a:ea typeface="Nunito"/>
                  <a:cs typeface="Nunito"/>
                  <a:sym typeface="Nunito"/>
                </a:rPr>
                <a:t>If I need to see notes for some class I missed I asked them from my classmate on WhatsApp</a:t>
              </a:r>
              <a:endParaRPr>
                <a:latin typeface="Nunito"/>
                <a:ea typeface="Nunito"/>
                <a:cs typeface="Nunito"/>
                <a:sym typeface="Nunito"/>
              </a:endParaRPr>
            </a:p>
          </p:txBody>
        </p:sp>
        <p:sp>
          <p:nvSpPr>
            <p:cNvPr id="435" name="Google Shape;435;p55"/>
            <p:cNvSpPr/>
            <p:nvPr/>
          </p:nvSpPr>
          <p:spPr>
            <a:xfrm>
              <a:off x="1725975" y="4309249"/>
              <a:ext cx="629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latin typeface="Nunito"/>
                <a:ea typeface="Nunito"/>
                <a:cs typeface="Nunito"/>
                <a:sym typeface="Nunito"/>
              </a:endParaRPr>
            </a:p>
          </p:txBody>
        </p:sp>
        <p:sp>
          <p:nvSpPr>
            <p:cNvPr id="436" name="Google Shape;436;p55"/>
            <p:cNvSpPr txBox="1"/>
            <p:nvPr/>
          </p:nvSpPr>
          <p:spPr>
            <a:xfrm>
              <a:off x="1763113" y="4403138"/>
              <a:ext cx="629700" cy="28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040C28"/>
                  </a:solidFill>
                  <a:latin typeface="Nunito"/>
                  <a:ea typeface="Nunito"/>
                  <a:cs typeface="Nunito"/>
                  <a:sym typeface="Nunito"/>
                </a:rPr>
                <a:t>P1.4</a:t>
              </a:r>
              <a:endParaRPr b="1" sz="1200">
                <a:latin typeface="Nunito"/>
                <a:ea typeface="Nunito"/>
                <a:cs typeface="Nunito"/>
                <a:sym typeface="Nunito"/>
              </a:endParaRPr>
            </a:p>
          </p:txBody>
        </p:sp>
        <p:sp>
          <p:nvSpPr>
            <p:cNvPr id="437" name="Google Shape;437;p55"/>
            <p:cNvSpPr txBox="1"/>
            <p:nvPr/>
          </p:nvSpPr>
          <p:spPr>
            <a:xfrm>
              <a:off x="446350" y="4141550"/>
              <a:ext cx="1124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Samsung user, Student</a:t>
              </a:r>
              <a:endParaRPr sz="1200">
                <a:solidFill>
                  <a:schemeClr val="dk1"/>
                </a:solidFill>
                <a:latin typeface="Nunito"/>
                <a:ea typeface="Nunito"/>
                <a:cs typeface="Nunito"/>
                <a:sym typeface="Nunito"/>
              </a:endParaRPr>
            </a:p>
          </p:txBody>
        </p:sp>
      </p:grpSp>
      <p:grpSp>
        <p:nvGrpSpPr>
          <p:cNvPr id="438" name="Google Shape;438;p55"/>
          <p:cNvGrpSpPr/>
          <p:nvPr/>
        </p:nvGrpSpPr>
        <p:grpSpPr>
          <a:xfrm>
            <a:off x="383850" y="4425956"/>
            <a:ext cx="7422725" cy="902972"/>
            <a:chOff x="383850" y="3319550"/>
            <a:chExt cx="7422725" cy="677246"/>
          </a:xfrm>
        </p:grpSpPr>
        <p:sp>
          <p:nvSpPr>
            <p:cNvPr id="439" name="Google Shape;439;p55"/>
            <p:cNvSpPr/>
            <p:nvPr/>
          </p:nvSpPr>
          <p:spPr>
            <a:xfrm>
              <a:off x="1975175" y="3381196"/>
              <a:ext cx="5831400" cy="6156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457200" rtl="0" algn="ctr">
                <a:spcBef>
                  <a:spcPts val="0"/>
                </a:spcBef>
                <a:spcAft>
                  <a:spcPts val="0"/>
                </a:spcAft>
                <a:buNone/>
              </a:pPr>
              <a:r>
                <a:rPr lang="en">
                  <a:latin typeface="Nunito"/>
                  <a:ea typeface="Nunito"/>
                  <a:cs typeface="Nunito"/>
                  <a:sym typeface="Nunito"/>
                </a:rPr>
                <a:t>We send .py files through Github or Outlook because on our phone its us</a:t>
              </a:r>
              <a:r>
                <a:rPr lang="en">
                  <a:latin typeface="Nunito"/>
                  <a:ea typeface="Nunito"/>
                  <a:cs typeface="Nunito"/>
                  <a:sym typeface="Nunito"/>
                </a:rPr>
                <a:t>eless.</a:t>
              </a:r>
              <a:endParaRPr>
                <a:latin typeface="Nunito"/>
                <a:ea typeface="Nunito"/>
                <a:cs typeface="Nunito"/>
                <a:sym typeface="Nunito"/>
              </a:endParaRPr>
            </a:p>
          </p:txBody>
        </p:sp>
        <p:sp>
          <p:nvSpPr>
            <p:cNvPr id="440" name="Google Shape;440;p55"/>
            <p:cNvSpPr/>
            <p:nvPr/>
          </p:nvSpPr>
          <p:spPr>
            <a:xfrm>
              <a:off x="1670275" y="3402649"/>
              <a:ext cx="629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latin typeface="Nunito"/>
                <a:ea typeface="Nunito"/>
                <a:cs typeface="Nunito"/>
                <a:sym typeface="Nunito"/>
              </a:endParaRPr>
            </a:p>
          </p:txBody>
        </p:sp>
        <p:sp>
          <p:nvSpPr>
            <p:cNvPr id="441" name="Google Shape;441;p55"/>
            <p:cNvSpPr txBox="1"/>
            <p:nvPr/>
          </p:nvSpPr>
          <p:spPr>
            <a:xfrm>
              <a:off x="1670263" y="3496538"/>
              <a:ext cx="629700" cy="28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040C28"/>
                  </a:solidFill>
                  <a:latin typeface="Nunito"/>
                  <a:ea typeface="Nunito"/>
                  <a:cs typeface="Nunito"/>
                  <a:sym typeface="Nunito"/>
                </a:rPr>
                <a:t>P1.4</a:t>
              </a:r>
              <a:endParaRPr b="1" sz="1200">
                <a:latin typeface="Nunito"/>
                <a:ea typeface="Nunito"/>
                <a:cs typeface="Nunito"/>
                <a:sym typeface="Nunito"/>
              </a:endParaRPr>
            </a:p>
          </p:txBody>
        </p:sp>
        <p:sp>
          <p:nvSpPr>
            <p:cNvPr id="442" name="Google Shape;442;p55"/>
            <p:cNvSpPr txBox="1"/>
            <p:nvPr/>
          </p:nvSpPr>
          <p:spPr>
            <a:xfrm>
              <a:off x="383850" y="3319550"/>
              <a:ext cx="1124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Samsung user, Student</a:t>
              </a:r>
              <a:endParaRPr sz="1200">
                <a:solidFill>
                  <a:schemeClr val="dk1"/>
                </a:solidFill>
                <a:latin typeface="Nunito"/>
                <a:ea typeface="Nunito"/>
                <a:cs typeface="Nunito"/>
                <a:sym typeface="Nuni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6"/>
          <p:cNvSpPr txBox="1"/>
          <p:nvPr>
            <p:ph idx="4294967295" type="title"/>
          </p:nvPr>
        </p:nvSpPr>
        <p:spPr>
          <a:xfrm>
            <a:off x="3154650" y="90533"/>
            <a:ext cx="39303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500"/>
              <a:t>People and Context</a:t>
            </a:r>
            <a:endParaRPr sz="2700"/>
          </a:p>
        </p:txBody>
      </p:sp>
      <p:sp>
        <p:nvSpPr>
          <p:cNvPr id="448" name="Google Shape;448;p56"/>
          <p:cNvSpPr txBox="1"/>
          <p:nvPr/>
        </p:nvSpPr>
        <p:spPr>
          <a:xfrm>
            <a:off x="1537075" y="1364100"/>
            <a:ext cx="6215700" cy="615600"/>
          </a:xfrm>
          <a:prstGeom prst="rect">
            <a:avLst/>
          </a:prstGeom>
          <a:noFill/>
          <a:ln cap="flat" cmpd="sng" w="19050">
            <a:solidFill>
              <a:schemeClr val="accent2"/>
            </a:solidFill>
            <a:prstDash val="dot"/>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In social settings photos that are </a:t>
            </a:r>
            <a:r>
              <a:rPr lang="en">
                <a:latin typeface="Nunito"/>
                <a:ea typeface="Nunito"/>
                <a:cs typeface="Nunito"/>
                <a:sym typeface="Nunito"/>
              </a:rPr>
              <a:t>transferred</a:t>
            </a:r>
            <a:r>
              <a:rPr lang="en">
                <a:latin typeface="Nunito"/>
                <a:ea typeface="Nunito"/>
                <a:cs typeface="Nunito"/>
                <a:sym typeface="Nunito"/>
              </a:rPr>
              <a:t> need to be of good quality and with ease.</a:t>
            </a:r>
            <a:endParaRPr>
              <a:latin typeface="Nunito"/>
              <a:ea typeface="Nunito"/>
              <a:cs typeface="Nunito"/>
              <a:sym typeface="Nunito"/>
            </a:endParaRPr>
          </a:p>
        </p:txBody>
      </p:sp>
      <p:sp>
        <p:nvSpPr>
          <p:cNvPr id="449" name="Google Shape;449;p56"/>
          <p:cNvSpPr txBox="1"/>
          <p:nvPr/>
        </p:nvSpPr>
        <p:spPr>
          <a:xfrm>
            <a:off x="2540400" y="5008600"/>
            <a:ext cx="4063200" cy="400200"/>
          </a:xfrm>
          <a:prstGeom prst="rect">
            <a:avLst/>
          </a:prstGeom>
          <a:noFill/>
          <a:ln cap="flat" cmpd="sng" w="19050">
            <a:solidFill>
              <a:schemeClr val="lt2"/>
            </a:solidFill>
            <a:prstDash val="dot"/>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Nunito"/>
                <a:ea typeface="Nunito"/>
                <a:cs typeface="Nunito"/>
                <a:sym typeface="Nunito"/>
              </a:rPr>
              <a:t>Telegram </a:t>
            </a:r>
            <a:r>
              <a:rPr lang="en">
                <a:solidFill>
                  <a:schemeClr val="dk1"/>
                </a:solidFill>
                <a:latin typeface="Nunito"/>
                <a:ea typeface="Nunito"/>
                <a:cs typeface="Nunito"/>
                <a:sym typeface="Nunito"/>
              </a:rPr>
              <a:t>preferred</a:t>
            </a:r>
            <a:r>
              <a:rPr lang="en">
                <a:solidFill>
                  <a:schemeClr val="dk1"/>
                </a:solidFill>
                <a:latin typeface="Nunito"/>
                <a:ea typeface="Nunito"/>
                <a:cs typeface="Nunito"/>
                <a:sym typeface="Nunito"/>
              </a:rPr>
              <a:t> for friends only.</a:t>
            </a:r>
            <a:endParaRPr sz="1800">
              <a:latin typeface="Nunito"/>
              <a:ea typeface="Nunito"/>
              <a:cs typeface="Nunito"/>
              <a:sym typeface="Nunito"/>
            </a:endParaRPr>
          </a:p>
        </p:txBody>
      </p:sp>
      <p:grpSp>
        <p:nvGrpSpPr>
          <p:cNvPr id="450" name="Google Shape;450;p56"/>
          <p:cNvGrpSpPr/>
          <p:nvPr/>
        </p:nvGrpSpPr>
        <p:grpSpPr>
          <a:xfrm>
            <a:off x="85725" y="3946235"/>
            <a:ext cx="7599038" cy="792180"/>
            <a:chOff x="85725" y="2959750"/>
            <a:chExt cx="7599038" cy="594150"/>
          </a:xfrm>
        </p:grpSpPr>
        <p:sp>
          <p:nvSpPr>
            <p:cNvPr id="451" name="Google Shape;451;p56"/>
            <p:cNvSpPr/>
            <p:nvPr/>
          </p:nvSpPr>
          <p:spPr>
            <a:xfrm>
              <a:off x="2030663" y="2981200"/>
              <a:ext cx="5654100" cy="5727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457200" rtl="0" algn="ctr">
                <a:spcBef>
                  <a:spcPts val="0"/>
                </a:spcBef>
                <a:spcAft>
                  <a:spcPts val="0"/>
                </a:spcAft>
                <a:buNone/>
              </a:pPr>
              <a:r>
                <a:rPr lang="en">
                  <a:latin typeface="Nunito"/>
                  <a:ea typeface="Nunito"/>
                  <a:cs typeface="Nunito"/>
                  <a:sym typeface="Nunito"/>
                </a:rPr>
                <a:t>For pictures that I click with my </a:t>
              </a:r>
              <a:r>
                <a:rPr lang="en">
                  <a:latin typeface="Nunito"/>
                  <a:ea typeface="Nunito"/>
                  <a:cs typeface="Nunito"/>
                  <a:sym typeface="Nunito"/>
                </a:rPr>
                <a:t>friends</a:t>
              </a:r>
              <a:r>
                <a:rPr lang="en">
                  <a:latin typeface="Nunito"/>
                  <a:ea typeface="Nunito"/>
                  <a:cs typeface="Nunito"/>
                  <a:sym typeface="Nunito"/>
                </a:rPr>
                <a:t> I prefer to </a:t>
              </a:r>
              <a:r>
                <a:rPr lang="en">
                  <a:latin typeface="Nunito"/>
                  <a:ea typeface="Nunito"/>
                  <a:cs typeface="Nunito"/>
                  <a:sym typeface="Nunito"/>
                </a:rPr>
                <a:t>receive</a:t>
              </a:r>
              <a:r>
                <a:rPr lang="en">
                  <a:latin typeface="Nunito"/>
                  <a:ea typeface="Nunito"/>
                  <a:cs typeface="Nunito"/>
                  <a:sym typeface="Nunito"/>
                </a:rPr>
                <a:t> it through Telegram </a:t>
              </a:r>
              <a:endParaRPr>
                <a:latin typeface="Nunito"/>
                <a:ea typeface="Nunito"/>
                <a:cs typeface="Nunito"/>
                <a:sym typeface="Nunito"/>
              </a:endParaRPr>
            </a:p>
          </p:txBody>
        </p:sp>
        <p:sp>
          <p:nvSpPr>
            <p:cNvPr id="452" name="Google Shape;452;p56"/>
            <p:cNvSpPr/>
            <p:nvPr/>
          </p:nvSpPr>
          <p:spPr>
            <a:xfrm>
              <a:off x="1660786" y="2981200"/>
              <a:ext cx="629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latin typeface="Nunito"/>
                <a:ea typeface="Nunito"/>
                <a:cs typeface="Nunito"/>
                <a:sym typeface="Nunito"/>
              </a:endParaRPr>
            </a:p>
          </p:txBody>
        </p:sp>
        <p:sp>
          <p:nvSpPr>
            <p:cNvPr id="453" name="Google Shape;453;p56"/>
            <p:cNvSpPr txBox="1"/>
            <p:nvPr/>
          </p:nvSpPr>
          <p:spPr>
            <a:xfrm>
              <a:off x="1707213" y="3075100"/>
              <a:ext cx="629700" cy="28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040C28"/>
                  </a:solidFill>
                  <a:latin typeface="Nunito"/>
                  <a:ea typeface="Nunito"/>
                  <a:cs typeface="Nunito"/>
                  <a:sym typeface="Nunito"/>
                </a:rPr>
                <a:t>P1.5</a:t>
              </a:r>
              <a:endParaRPr b="1" sz="1200">
                <a:latin typeface="Nunito"/>
                <a:ea typeface="Nunito"/>
                <a:cs typeface="Nunito"/>
                <a:sym typeface="Nunito"/>
              </a:endParaRPr>
            </a:p>
          </p:txBody>
        </p:sp>
        <p:sp>
          <p:nvSpPr>
            <p:cNvPr id="454" name="Google Shape;454;p56"/>
            <p:cNvSpPr txBox="1"/>
            <p:nvPr/>
          </p:nvSpPr>
          <p:spPr>
            <a:xfrm>
              <a:off x="85725" y="2959750"/>
              <a:ext cx="1379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Xiaomi phone user, student</a:t>
              </a:r>
              <a:endParaRPr sz="1200">
                <a:solidFill>
                  <a:schemeClr val="dk1"/>
                </a:solidFill>
                <a:latin typeface="Nunito"/>
                <a:ea typeface="Nunito"/>
                <a:cs typeface="Nunito"/>
                <a:sym typeface="Nunito"/>
              </a:endParaRPr>
            </a:p>
          </p:txBody>
        </p:sp>
      </p:grpSp>
      <p:grpSp>
        <p:nvGrpSpPr>
          <p:cNvPr id="455" name="Google Shape;455;p56"/>
          <p:cNvGrpSpPr/>
          <p:nvPr/>
        </p:nvGrpSpPr>
        <p:grpSpPr>
          <a:xfrm>
            <a:off x="85725" y="5570294"/>
            <a:ext cx="7498263" cy="1079573"/>
            <a:chOff x="85725" y="4177825"/>
            <a:chExt cx="7498263" cy="809700"/>
          </a:xfrm>
        </p:grpSpPr>
        <p:sp>
          <p:nvSpPr>
            <p:cNvPr id="456" name="Google Shape;456;p56"/>
            <p:cNvSpPr/>
            <p:nvPr/>
          </p:nvSpPr>
          <p:spPr>
            <a:xfrm>
              <a:off x="1929888" y="4414825"/>
              <a:ext cx="5654100" cy="5727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457200" rtl="0" algn="ctr">
                <a:spcBef>
                  <a:spcPts val="0"/>
                </a:spcBef>
                <a:spcAft>
                  <a:spcPts val="0"/>
                </a:spcAft>
                <a:buNone/>
              </a:pPr>
              <a:r>
                <a:rPr lang="en">
                  <a:latin typeface="Nunito"/>
                  <a:ea typeface="Nunito"/>
                  <a:cs typeface="Nunito"/>
                  <a:sym typeface="Nunito"/>
                </a:rPr>
                <a:t>After an outing if we have clicked picture my </a:t>
              </a:r>
              <a:r>
                <a:rPr lang="en">
                  <a:latin typeface="Nunito"/>
                  <a:ea typeface="Nunito"/>
                  <a:cs typeface="Nunito"/>
                  <a:sym typeface="Nunito"/>
                </a:rPr>
                <a:t>friends</a:t>
              </a:r>
              <a:r>
                <a:rPr lang="en">
                  <a:latin typeface="Nunito"/>
                  <a:ea typeface="Nunito"/>
                  <a:cs typeface="Nunito"/>
                  <a:sym typeface="Nunito"/>
                </a:rPr>
                <a:t> and I share and </a:t>
              </a:r>
              <a:r>
                <a:rPr lang="en">
                  <a:latin typeface="Nunito"/>
                  <a:ea typeface="Nunito"/>
                  <a:cs typeface="Nunito"/>
                  <a:sym typeface="Nunito"/>
                </a:rPr>
                <a:t>receive</a:t>
              </a:r>
              <a:r>
                <a:rPr lang="en">
                  <a:latin typeface="Nunito"/>
                  <a:ea typeface="Nunito"/>
                  <a:cs typeface="Nunito"/>
                  <a:sym typeface="Nunito"/>
                </a:rPr>
                <a:t> it on Telegram</a:t>
              </a:r>
              <a:endParaRPr>
                <a:latin typeface="Nunito"/>
                <a:ea typeface="Nunito"/>
                <a:cs typeface="Nunito"/>
                <a:sym typeface="Nunito"/>
              </a:endParaRPr>
            </a:p>
          </p:txBody>
        </p:sp>
        <p:sp>
          <p:nvSpPr>
            <p:cNvPr id="457" name="Google Shape;457;p56"/>
            <p:cNvSpPr/>
            <p:nvPr/>
          </p:nvSpPr>
          <p:spPr>
            <a:xfrm>
              <a:off x="1560011" y="4414825"/>
              <a:ext cx="629700" cy="572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latin typeface="Nunito"/>
                <a:ea typeface="Nunito"/>
                <a:cs typeface="Nunito"/>
                <a:sym typeface="Nunito"/>
              </a:endParaRPr>
            </a:p>
          </p:txBody>
        </p:sp>
        <p:sp>
          <p:nvSpPr>
            <p:cNvPr id="458" name="Google Shape;458;p56"/>
            <p:cNvSpPr txBox="1"/>
            <p:nvPr/>
          </p:nvSpPr>
          <p:spPr>
            <a:xfrm>
              <a:off x="1606438" y="4508725"/>
              <a:ext cx="629700" cy="28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040C28"/>
                  </a:solidFill>
                  <a:latin typeface="Nunito"/>
                  <a:ea typeface="Nunito"/>
                  <a:cs typeface="Nunito"/>
                  <a:sym typeface="Nunito"/>
                </a:rPr>
                <a:t>P1.1</a:t>
              </a:r>
              <a:endParaRPr b="1" sz="1200">
                <a:latin typeface="Nunito"/>
                <a:ea typeface="Nunito"/>
                <a:cs typeface="Nunito"/>
                <a:sym typeface="Nunito"/>
              </a:endParaRPr>
            </a:p>
          </p:txBody>
        </p:sp>
        <p:sp>
          <p:nvSpPr>
            <p:cNvPr id="459" name="Google Shape;459;p56"/>
            <p:cNvSpPr txBox="1"/>
            <p:nvPr/>
          </p:nvSpPr>
          <p:spPr>
            <a:xfrm>
              <a:off x="85725" y="4177825"/>
              <a:ext cx="1379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Samsung phone user, student</a:t>
              </a:r>
              <a:endParaRPr sz="1200">
                <a:solidFill>
                  <a:schemeClr val="dk1"/>
                </a:solidFill>
                <a:latin typeface="Nunito"/>
                <a:ea typeface="Nunito"/>
                <a:cs typeface="Nunito"/>
                <a:sym typeface="Nunito"/>
              </a:endParaRPr>
            </a:p>
          </p:txBody>
        </p:sp>
      </p:grpSp>
      <p:grpSp>
        <p:nvGrpSpPr>
          <p:cNvPr id="460" name="Google Shape;460;p56"/>
          <p:cNvGrpSpPr/>
          <p:nvPr/>
        </p:nvGrpSpPr>
        <p:grpSpPr>
          <a:xfrm>
            <a:off x="85725" y="2397707"/>
            <a:ext cx="7526125" cy="1067173"/>
            <a:chOff x="85725" y="1798325"/>
            <a:chExt cx="7526125" cy="800400"/>
          </a:xfrm>
        </p:grpSpPr>
        <p:sp>
          <p:nvSpPr>
            <p:cNvPr id="461" name="Google Shape;461;p56"/>
            <p:cNvSpPr/>
            <p:nvPr/>
          </p:nvSpPr>
          <p:spPr>
            <a:xfrm>
              <a:off x="1957750" y="1798325"/>
              <a:ext cx="5654100" cy="8004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Among friends, photos, videos are best shared over AirDrop or iMessage as files are automatically saved in the gallery. No deliberate organization is required. Quality is retained.</a:t>
              </a:r>
              <a:endParaRPr>
                <a:latin typeface="Nunito"/>
                <a:ea typeface="Nunito"/>
                <a:cs typeface="Nunito"/>
                <a:sym typeface="Nunito"/>
              </a:endParaRPr>
            </a:p>
          </p:txBody>
        </p:sp>
        <p:sp>
          <p:nvSpPr>
            <p:cNvPr id="462" name="Google Shape;462;p56"/>
            <p:cNvSpPr/>
            <p:nvPr/>
          </p:nvSpPr>
          <p:spPr>
            <a:xfrm>
              <a:off x="1587861" y="1912175"/>
              <a:ext cx="629700" cy="572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latin typeface="Nunito"/>
                <a:ea typeface="Nunito"/>
                <a:cs typeface="Nunito"/>
                <a:sym typeface="Nunito"/>
              </a:endParaRPr>
            </a:p>
          </p:txBody>
        </p:sp>
        <p:sp>
          <p:nvSpPr>
            <p:cNvPr id="463" name="Google Shape;463;p56"/>
            <p:cNvSpPr txBox="1"/>
            <p:nvPr/>
          </p:nvSpPr>
          <p:spPr>
            <a:xfrm>
              <a:off x="1587850" y="2006075"/>
              <a:ext cx="629700" cy="28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040C28"/>
                  </a:solidFill>
                  <a:latin typeface="Nunito"/>
                  <a:ea typeface="Nunito"/>
                  <a:cs typeface="Nunito"/>
                  <a:sym typeface="Nunito"/>
                </a:rPr>
                <a:t>P3.4</a:t>
              </a:r>
              <a:endParaRPr b="1" sz="1200">
                <a:latin typeface="Nunito"/>
                <a:ea typeface="Nunito"/>
                <a:cs typeface="Nunito"/>
                <a:sym typeface="Nunito"/>
              </a:endParaRPr>
            </a:p>
          </p:txBody>
        </p:sp>
        <p:sp>
          <p:nvSpPr>
            <p:cNvPr id="464" name="Google Shape;464;p56"/>
            <p:cNvSpPr txBox="1"/>
            <p:nvPr/>
          </p:nvSpPr>
          <p:spPr>
            <a:xfrm>
              <a:off x="85725" y="2073875"/>
              <a:ext cx="1624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iPhone user, </a:t>
              </a:r>
              <a:endParaRPr sz="1200">
                <a:solidFill>
                  <a:schemeClr val="dk1"/>
                </a:solidFill>
                <a:latin typeface="Nunito"/>
                <a:ea typeface="Nunito"/>
                <a:cs typeface="Nunito"/>
                <a:sym typeface="Nunito"/>
              </a:endParaRPr>
            </a:p>
            <a:p>
              <a:pPr indent="0" lvl="0" marL="0" rtl="0" algn="l">
                <a:spcBef>
                  <a:spcPts val="0"/>
                </a:spcBef>
                <a:spcAft>
                  <a:spcPts val="0"/>
                </a:spcAft>
                <a:buNone/>
              </a:pPr>
              <a:r>
                <a:rPr lang="en" sz="1200">
                  <a:solidFill>
                    <a:schemeClr val="dk1"/>
                  </a:solidFill>
                  <a:latin typeface="Nunito"/>
                  <a:ea typeface="Nunito"/>
                  <a:cs typeface="Nunito"/>
                  <a:sym typeface="Nunito"/>
                </a:rPr>
                <a:t>working professional</a:t>
              </a:r>
              <a:endParaRPr sz="1200">
                <a:solidFill>
                  <a:schemeClr val="dk1"/>
                </a:solidFill>
                <a:latin typeface="Nunito"/>
                <a:ea typeface="Nunito"/>
                <a:cs typeface="Nunito"/>
                <a:sym typeface="Nuni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7"/>
          <p:cNvSpPr txBox="1"/>
          <p:nvPr>
            <p:ph idx="4294967295" type="title"/>
          </p:nvPr>
        </p:nvSpPr>
        <p:spPr>
          <a:xfrm>
            <a:off x="1023100" y="314600"/>
            <a:ext cx="92853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500"/>
              <a:t>Interoperability</a:t>
            </a:r>
            <a:endParaRPr sz="2700"/>
          </a:p>
        </p:txBody>
      </p:sp>
      <p:sp>
        <p:nvSpPr>
          <p:cNvPr id="470" name="Google Shape;470;p57"/>
          <p:cNvSpPr txBox="1"/>
          <p:nvPr/>
        </p:nvSpPr>
        <p:spPr>
          <a:xfrm>
            <a:off x="1541200" y="1225533"/>
            <a:ext cx="6787800" cy="615600"/>
          </a:xfrm>
          <a:prstGeom prst="rect">
            <a:avLst/>
          </a:prstGeom>
          <a:noFill/>
          <a:ln cap="flat" cmpd="sng" w="19050">
            <a:solidFill>
              <a:schemeClr val="accent1"/>
            </a:solidFill>
            <a:prstDash val="dot"/>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a:solidFill>
                  <a:schemeClr val="dk1"/>
                </a:solidFill>
                <a:highlight>
                  <a:schemeClr val="accent6"/>
                </a:highlight>
                <a:latin typeface="Nunito"/>
                <a:ea typeface="Nunito"/>
                <a:cs typeface="Nunito"/>
                <a:sym typeface="Nunito"/>
              </a:rPr>
              <a:t>Web versions of messaging applications seem to be the most popular for inter-device file sharing (WhatsApp Web, Telegram Web, etc.) </a:t>
            </a:r>
            <a:endParaRPr sz="1200">
              <a:solidFill>
                <a:schemeClr val="dk1"/>
              </a:solidFill>
              <a:latin typeface="Nunito"/>
              <a:ea typeface="Nunito"/>
              <a:cs typeface="Nunito"/>
              <a:sym typeface="Nunito"/>
            </a:endParaRPr>
          </a:p>
        </p:txBody>
      </p:sp>
      <p:grpSp>
        <p:nvGrpSpPr>
          <p:cNvPr id="471" name="Google Shape;471;p57"/>
          <p:cNvGrpSpPr/>
          <p:nvPr/>
        </p:nvGrpSpPr>
        <p:grpSpPr>
          <a:xfrm>
            <a:off x="213225" y="5053607"/>
            <a:ext cx="7531350" cy="1088973"/>
            <a:chOff x="213225" y="3790300"/>
            <a:chExt cx="7531350" cy="816750"/>
          </a:xfrm>
        </p:grpSpPr>
        <p:sp>
          <p:nvSpPr>
            <p:cNvPr id="472" name="Google Shape;472;p57"/>
            <p:cNvSpPr/>
            <p:nvPr/>
          </p:nvSpPr>
          <p:spPr>
            <a:xfrm>
              <a:off x="2131575" y="3878650"/>
              <a:ext cx="5613000" cy="7284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I dont transfer files from device-to-device, since I gets files only from online sources, which I can access form both my laptop and my phone.</a:t>
              </a:r>
              <a:endParaRPr>
                <a:latin typeface="Nunito"/>
                <a:ea typeface="Nunito"/>
                <a:cs typeface="Nunito"/>
                <a:sym typeface="Nunito"/>
              </a:endParaRPr>
            </a:p>
          </p:txBody>
        </p:sp>
        <p:sp>
          <p:nvSpPr>
            <p:cNvPr id="473" name="Google Shape;473;p57"/>
            <p:cNvSpPr/>
            <p:nvPr/>
          </p:nvSpPr>
          <p:spPr>
            <a:xfrm>
              <a:off x="1697486" y="3956500"/>
              <a:ext cx="629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latin typeface="Nunito"/>
                <a:ea typeface="Nunito"/>
                <a:cs typeface="Nunito"/>
                <a:sym typeface="Nunito"/>
              </a:endParaRPr>
            </a:p>
          </p:txBody>
        </p:sp>
        <p:sp>
          <p:nvSpPr>
            <p:cNvPr id="474" name="Google Shape;474;p57"/>
            <p:cNvSpPr txBox="1"/>
            <p:nvPr/>
          </p:nvSpPr>
          <p:spPr>
            <a:xfrm>
              <a:off x="1743913" y="4050400"/>
              <a:ext cx="629700" cy="28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040C28"/>
                  </a:solidFill>
                  <a:latin typeface="Nunito"/>
                  <a:ea typeface="Nunito"/>
                  <a:cs typeface="Nunito"/>
                  <a:sym typeface="Nunito"/>
                </a:rPr>
                <a:t>P1.4</a:t>
              </a:r>
              <a:endParaRPr b="1" sz="1200">
                <a:latin typeface="Nunito"/>
                <a:ea typeface="Nunito"/>
                <a:cs typeface="Nunito"/>
                <a:sym typeface="Nunito"/>
              </a:endParaRPr>
            </a:p>
          </p:txBody>
        </p:sp>
        <p:sp>
          <p:nvSpPr>
            <p:cNvPr id="475" name="Google Shape;475;p57"/>
            <p:cNvSpPr txBox="1"/>
            <p:nvPr/>
          </p:nvSpPr>
          <p:spPr>
            <a:xfrm>
              <a:off x="213225" y="3790300"/>
              <a:ext cx="11244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Samsung phone and Mac laptop user, Student</a:t>
              </a:r>
              <a:endParaRPr sz="1200">
                <a:solidFill>
                  <a:schemeClr val="dk1"/>
                </a:solidFill>
                <a:latin typeface="Nunito"/>
                <a:ea typeface="Nunito"/>
                <a:cs typeface="Nunito"/>
                <a:sym typeface="Nunito"/>
              </a:endParaRPr>
            </a:p>
          </p:txBody>
        </p:sp>
      </p:grpSp>
      <p:grpSp>
        <p:nvGrpSpPr>
          <p:cNvPr id="476" name="Google Shape;476;p57"/>
          <p:cNvGrpSpPr/>
          <p:nvPr/>
        </p:nvGrpSpPr>
        <p:grpSpPr>
          <a:xfrm>
            <a:off x="49750" y="2571151"/>
            <a:ext cx="7825800" cy="763599"/>
            <a:chOff x="49750" y="1928412"/>
            <a:chExt cx="7825800" cy="572713"/>
          </a:xfrm>
        </p:grpSpPr>
        <p:sp>
          <p:nvSpPr>
            <p:cNvPr id="477" name="Google Shape;477;p57"/>
            <p:cNvSpPr/>
            <p:nvPr/>
          </p:nvSpPr>
          <p:spPr>
            <a:xfrm>
              <a:off x="2303950" y="1928425"/>
              <a:ext cx="5571600" cy="5727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Files transferred from personal to work account, personal device to work laptop</a:t>
              </a:r>
              <a:endParaRPr>
                <a:latin typeface="Nunito"/>
                <a:ea typeface="Nunito"/>
                <a:cs typeface="Nunito"/>
                <a:sym typeface="Nunito"/>
              </a:endParaRPr>
            </a:p>
          </p:txBody>
        </p:sp>
        <p:sp>
          <p:nvSpPr>
            <p:cNvPr id="478" name="Google Shape;478;p57"/>
            <p:cNvSpPr/>
            <p:nvPr/>
          </p:nvSpPr>
          <p:spPr>
            <a:xfrm>
              <a:off x="1674250" y="1928412"/>
              <a:ext cx="629700" cy="572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latin typeface="Nunito"/>
                <a:ea typeface="Nunito"/>
                <a:cs typeface="Nunito"/>
                <a:sym typeface="Nunito"/>
              </a:endParaRPr>
            </a:p>
          </p:txBody>
        </p:sp>
        <p:sp>
          <p:nvSpPr>
            <p:cNvPr id="479" name="Google Shape;479;p57"/>
            <p:cNvSpPr txBox="1"/>
            <p:nvPr/>
          </p:nvSpPr>
          <p:spPr>
            <a:xfrm>
              <a:off x="1720688" y="2022300"/>
              <a:ext cx="629700" cy="28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040C28"/>
                  </a:solidFill>
                  <a:latin typeface="Nunito"/>
                  <a:ea typeface="Nunito"/>
                  <a:cs typeface="Nunito"/>
                  <a:sym typeface="Nunito"/>
                </a:rPr>
                <a:t>P3.4</a:t>
              </a:r>
              <a:endParaRPr b="1" sz="1200">
                <a:latin typeface="Nunito"/>
                <a:ea typeface="Nunito"/>
                <a:cs typeface="Nunito"/>
                <a:sym typeface="Nunito"/>
              </a:endParaRPr>
            </a:p>
          </p:txBody>
        </p:sp>
        <p:sp>
          <p:nvSpPr>
            <p:cNvPr id="480" name="Google Shape;480;p57"/>
            <p:cNvSpPr txBox="1"/>
            <p:nvPr/>
          </p:nvSpPr>
          <p:spPr>
            <a:xfrm>
              <a:off x="49750" y="1937725"/>
              <a:ext cx="1624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iPhone user, </a:t>
              </a:r>
              <a:endParaRPr sz="1200">
                <a:solidFill>
                  <a:schemeClr val="dk1"/>
                </a:solidFill>
                <a:latin typeface="Nunito"/>
                <a:ea typeface="Nunito"/>
                <a:cs typeface="Nunito"/>
                <a:sym typeface="Nunito"/>
              </a:endParaRPr>
            </a:p>
            <a:p>
              <a:pPr indent="0" lvl="0" marL="0" rtl="0" algn="l">
                <a:spcBef>
                  <a:spcPts val="0"/>
                </a:spcBef>
                <a:spcAft>
                  <a:spcPts val="0"/>
                </a:spcAft>
                <a:buNone/>
              </a:pPr>
              <a:r>
                <a:rPr lang="en" sz="1200">
                  <a:solidFill>
                    <a:schemeClr val="dk1"/>
                  </a:solidFill>
                  <a:latin typeface="Nunito"/>
                  <a:ea typeface="Nunito"/>
                  <a:cs typeface="Nunito"/>
                  <a:sym typeface="Nunito"/>
                </a:rPr>
                <a:t>working professional</a:t>
              </a:r>
              <a:endParaRPr sz="1200">
                <a:solidFill>
                  <a:schemeClr val="dk1"/>
                </a:solidFill>
                <a:latin typeface="Nunito"/>
                <a:ea typeface="Nunito"/>
                <a:cs typeface="Nunito"/>
                <a:sym typeface="Nunito"/>
              </a:endParaRPr>
            </a:p>
          </p:txBody>
        </p:sp>
      </p:grpSp>
      <p:grpSp>
        <p:nvGrpSpPr>
          <p:cNvPr id="481" name="Google Shape;481;p57"/>
          <p:cNvGrpSpPr/>
          <p:nvPr/>
        </p:nvGrpSpPr>
        <p:grpSpPr>
          <a:xfrm>
            <a:off x="448100" y="3808670"/>
            <a:ext cx="7514875" cy="763582"/>
            <a:chOff x="448100" y="2856574"/>
            <a:chExt cx="7514875" cy="572701"/>
          </a:xfrm>
        </p:grpSpPr>
        <p:sp>
          <p:nvSpPr>
            <p:cNvPr id="482" name="Google Shape;482;p57"/>
            <p:cNvSpPr/>
            <p:nvPr/>
          </p:nvSpPr>
          <p:spPr>
            <a:xfrm>
              <a:off x="2131575" y="2856575"/>
              <a:ext cx="5831400" cy="5727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Files transferred from phone to laptop for better visibility</a:t>
              </a:r>
              <a:endParaRPr>
                <a:latin typeface="Nunito"/>
                <a:ea typeface="Nunito"/>
                <a:cs typeface="Nunito"/>
                <a:sym typeface="Nunito"/>
              </a:endParaRPr>
            </a:p>
          </p:txBody>
        </p:sp>
        <p:sp>
          <p:nvSpPr>
            <p:cNvPr id="483" name="Google Shape;483;p57"/>
            <p:cNvSpPr/>
            <p:nvPr/>
          </p:nvSpPr>
          <p:spPr>
            <a:xfrm>
              <a:off x="1761675" y="2856574"/>
              <a:ext cx="629700" cy="572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latin typeface="Nunito"/>
                <a:ea typeface="Nunito"/>
                <a:cs typeface="Nunito"/>
                <a:sym typeface="Nunito"/>
              </a:endParaRPr>
            </a:p>
          </p:txBody>
        </p:sp>
        <p:sp>
          <p:nvSpPr>
            <p:cNvPr id="484" name="Google Shape;484;p57"/>
            <p:cNvSpPr txBox="1"/>
            <p:nvPr/>
          </p:nvSpPr>
          <p:spPr>
            <a:xfrm>
              <a:off x="1808113" y="2950463"/>
              <a:ext cx="629700" cy="28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040C28"/>
                  </a:solidFill>
                  <a:latin typeface="Nunito"/>
                  <a:ea typeface="Nunito"/>
                  <a:cs typeface="Nunito"/>
                  <a:sym typeface="Nunito"/>
                </a:rPr>
                <a:t>P3.2</a:t>
              </a:r>
              <a:endParaRPr b="1" sz="1200">
                <a:latin typeface="Nunito"/>
                <a:ea typeface="Nunito"/>
                <a:cs typeface="Nunito"/>
                <a:sym typeface="Nunito"/>
              </a:endParaRPr>
            </a:p>
          </p:txBody>
        </p:sp>
        <p:sp>
          <p:nvSpPr>
            <p:cNvPr id="485" name="Google Shape;485;p57"/>
            <p:cNvSpPr txBox="1"/>
            <p:nvPr/>
          </p:nvSpPr>
          <p:spPr>
            <a:xfrm>
              <a:off x="448100" y="2868650"/>
              <a:ext cx="1226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RealMe </a:t>
              </a:r>
              <a:r>
                <a:rPr lang="en" sz="1200">
                  <a:solidFill>
                    <a:schemeClr val="dk1"/>
                  </a:solidFill>
                  <a:latin typeface="Nunito"/>
                  <a:ea typeface="Nunito"/>
                  <a:cs typeface="Nunito"/>
                  <a:sym typeface="Nunito"/>
                </a:rPr>
                <a:t>user, student</a:t>
              </a:r>
              <a:endParaRPr sz="1200">
                <a:solidFill>
                  <a:schemeClr val="dk1"/>
                </a:solidFill>
                <a:latin typeface="Nunito"/>
                <a:ea typeface="Nunito"/>
                <a:cs typeface="Nunito"/>
                <a:sym typeface="Nuni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8"/>
          <p:cNvSpPr txBox="1"/>
          <p:nvPr>
            <p:ph idx="4294967295" type="title"/>
          </p:nvPr>
        </p:nvSpPr>
        <p:spPr>
          <a:xfrm>
            <a:off x="713250" y="61033"/>
            <a:ext cx="77175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Internet Absence</a:t>
            </a:r>
            <a:endParaRPr/>
          </a:p>
        </p:txBody>
      </p:sp>
      <p:sp>
        <p:nvSpPr>
          <p:cNvPr id="491" name="Google Shape;491;p58"/>
          <p:cNvSpPr txBox="1"/>
          <p:nvPr/>
        </p:nvSpPr>
        <p:spPr>
          <a:xfrm>
            <a:off x="4047950" y="3973700"/>
            <a:ext cx="30000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chemeClr val="dk1"/>
                </a:solidFill>
              </a:rPr>
              <a:t> </a:t>
            </a:r>
            <a:endParaRPr b="1" sz="1100">
              <a:solidFill>
                <a:schemeClr val="dk1"/>
              </a:solidFill>
            </a:endParaRPr>
          </a:p>
        </p:txBody>
      </p:sp>
      <p:sp>
        <p:nvSpPr>
          <p:cNvPr id="492" name="Google Shape;492;p58"/>
          <p:cNvSpPr txBox="1"/>
          <p:nvPr/>
        </p:nvSpPr>
        <p:spPr>
          <a:xfrm>
            <a:off x="1537075" y="1364100"/>
            <a:ext cx="6215700" cy="615600"/>
          </a:xfrm>
          <a:prstGeom prst="rect">
            <a:avLst/>
          </a:prstGeom>
          <a:noFill/>
          <a:ln cap="flat" cmpd="sng" w="19050">
            <a:solidFill>
              <a:schemeClr val="accent2"/>
            </a:solidFill>
            <a:prstDash val="dot"/>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Internet availability is not a concern. If w</a:t>
            </a:r>
            <a:r>
              <a:rPr lang="en">
                <a:latin typeface="Nunito"/>
                <a:ea typeface="Nunito"/>
                <a:cs typeface="Nunito"/>
                <a:sym typeface="Nunito"/>
              </a:rPr>
              <a:t>ifi is not available then mobile data is used.</a:t>
            </a:r>
            <a:endParaRPr>
              <a:latin typeface="Nunito"/>
              <a:ea typeface="Nunito"/>
              <a:cs typeface="Nunito"/>
              <a:sym typeface="Nunito"/>
            </a:endParaRPr>
          </a:p>
        </p:txBody>
      </p:sp>
      <p:sp>
        <p:nvSpPr>
          <p:cNvPr id="493" name="Google Shape;493;p58"/>
          <p:cNvSpPr txBox="1"/>
          <p:nvPr/>
        </p:nvSpPr>
        <p:spPr>
          <a:xfrm>
            <a:off x="2556775" y="3802867"/>
            <a:ext cx="4546200" cy="400200"/>
          </a:xfrm>
          <a:prstGeom prst="rect">
            <a:avLst/>
          </a:prstGeom>
          <a:noFill/>
          <a:ln cap="flat" cmpd="sng" w="19050">
            <a:solidFill>
              <a:schemeClr val="lt2"/>
            </a:solidFill>
            <a:prstDash val="dot"/>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Bluetooth is used in few cases but not appreciated.</a:t>
            </a:r>
            <a:endParaRPr>
              <a:latin typeface="Nunito"/>
              <a:ea typeface="Nunito"/>
              <a:cs typeface="Nunito"/>
              <a:sym typeface="Nunito"/>
            </a:endParaRPr>
          </a:p>
        </p:txBody>
      </p:sp>
      <p:grpSp>
        <p:nvGrpSpPr>
          <p:cNvPr id="494" name="Google Shape;494;p58"/>
          <p:cNvGrpSpPr/>
          <p:nvPr/>
        </p:nvGrpSpPr>
        <p:grpSpPr>
          <a:xfrm>
            <a:off x="446350" y="5521929"/>
            <a:ext cx="7257013" cy="944376"/>
            <a:chOff x="446350" y="4141550"/>
            <a:chExt cx="7257013" cy="708300"/>
          </a:xfrm>
        </p:grpSpPr>
        <p:sp>
          <p:nvSpPr>
            <p:cNvPr id="495" name="Google Shape;495;p58"/>
            <p:cNvSpPr/>
            <p:nvPr/>
          </p:nvSpPr>
          <p:spPr>
            <a:xfrm>
              <a:off x="2049263" y="4277150"/>
              <a:ext cx="5654100" cy="5727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Bluetooth is very </a:t>
              </a:r>
              <a:r>
                <a:rPr lang="en">
                  <a:latin typeface="Nunito"/>
                  <a:ea typeface="Nunito"/>
                  <a:cs typeface="Nunito"/>
                  <a:sym typeface="Nunito"/>
                </a:rPr>
                <a:t>exhausting, it takes hours to get a video.</a:t>
              </a:r>
              <a:endParaRPr>
                <a:latin typeface="Nunito"/>
                <a:ea typeface="Nunito"/>
                <a:cs typeface="Nunito"/>
                <a:sym typeface="Nunito"/>
              </a:endParaRPr>
            </a:p>
          </p:txBody>
        </p:sp>
        <p:sp>
          <p:nvSpPr>
            <p:cNvPr id="496" name="Google Shape;496;p58"/>
            <p:cNvSpPr/>
            <p:nvPr/>
          </p:nvSpPr>
          <p:spPr>
            <a:xfrm>
              <a:off x="1679386" y="4277150"/>
              <a:ext cx="629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latin typeface="Nunito"/>
                <a:ea typeface="Nunito"/>
                <a:cs typeface="Nunito"/>
                <a:sym typeface="Nunito"/>
              </a:endParaRPr>
            </a:p>
          </p:txBody>
        </p:sp>
        <p:sp>
          <p:nvSpPr>
            <p:cNvPr id="497" name="Google Shape;497;p58"/>
            <p:cNvSpPr txBox="1"/>
            <p:nvPr/>
          </p:nvSpPr>
          <p:spPr>
            <a:xfrm>
              <a:off x="1725813" y="4371050"/>
              <a:ext cx="629700" cy="28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040C28"/>
                  </a:solidFill>
                  <a:latin typeface="Nunito"/>
                  <a:ea typeface="Nunito"/>
                  <a:cs typeface="Nunito"/>
                  <a:sym typeface="Nunito"/>
                </a:rPr>
                <a:t>P1.4</a:t>
              </a:r>
              <a:endParaRPr b="1" sz="1200">
                <a:latin typeface="Nunito"/>
                <a:ea typeface="Nunito"/>
                <a:cs typeface="Nunito"/>
                <a:sym typeface="Nunito"/>
              </a:endParaRPr>
            </a:p>
          </p:txBody>
        </p:sp>
        <p:sp>
          <p:nvSpPr>
            <p:cNvPr id="498" name="Google Shape;498;p58"/>
            <p:cNvSpPr txBox="1"/>
            <p:nvPr/>
          </p:nvSpPr>
          <p:spPr>
            <a:xfrm>
              <a:off x="446350" y="4141550"/>
              <a:ext cx="1124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Samsung user, Student</a:t>
              </a:r>
              <a:endParaRPr sz="1200">
                <a:solidFill>
                  <a:schemeClr val="dk1"/>
                </a:solidFill>
                <a:latin typeface="Nunito"/>
                <a:ea typeface="Nunito"/>
                <a:cs typeface="Nunito"/>
                <a:sym typeface="Nunito"/>
              </a:endParaRPr>
            </a:p>
          </p:txBody>
        </p:sp>
      </p:grpSp>
      <p:grpSp>
        <p:nvGrpSpPr>
          <p:cNvPr id="499" name="Google Shape;499;p58"/>
          <p:cNvGrpSpPr/>
          <p:nvPr/>
        </p:nvGrpSpPr>
        <p:grpSpPr>
          <a:xfrm>
            <a:off x="412675" y="2399540"/>
            <a:ext cx="7388600" cy="902972"/>
            <a:chOff x="412675" y="1799700"/>
            <a:chExt cx="7388600" cy="677246"/>
          </a:xfrm>
        </p:grpSpPr>
        <p:sp>
          <p:nvSpPr>
            <p:cNvPr id="500" name="Google Shape;500;p58"/>
            <p:cNvSpPr/>
            <p:nvPr/>
          </p:nvSpPr>
          <p:spPr>
            <a:xfrm>
              <a:off x="1969875" y="1861346"/>
              <a:ext cx="5831400" cy="6156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Now the places I have travelled to all have decent internet connectivity so not exactly an issue</a:t>
              </a:r>
              <a:endParaRPr>
                <a:latin typeface="Nunito"/>
                <a:ea typeface="Nunito"/>
                <a:cs typeface="Nunito"/>
                <a:sym typeface="Nunito"/>
              </a:endParaRPr>
            </a:p>
          </p:txBody>
        </p:sp>
        <p:sp>
          <p:nvSpPr>
            <p:cNvPr id="501" name="Google Shape;501;p58"/>
            <p:cNvSpPr/>
            <p:nvPr/>
          </p:nvSpPr>
          <p:spPr>
            <a:xfrm>
              <a:off x="1720675" y="1882799"/>
              <a:ext cx="629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latin typeface="Nunito"/>
                <a:ea typeface="Nunito"/>
                <a:cs typeface="Nunito"/>
                <a:sym typeface="Nunito"/>
              </a:endParaRPr>
            </a:p>
          </p:txBody>
        </p:sp>
        <p:sp>
          <p:nvSpPr>
            <p:cNvPr id="502" name="Google Shape;502;p58"/>
            <p:cNvSpPr txBox="1"/>
            <p:nvPr/>
          </p:nvSpPr>
          <p:spPr>
            <a:xfrm>
              <a:off x="1720663" y="1976688"/>
              <a:ext cx="629700" cy="28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040C28"/>
                  </a:solidFill>
                  <a:latin typeface="Nunito"/>
                  <a:ea typeface="Nunito"/>
                  <a:cs typeface="Nunito"/>
                  <a:sym typeface="Nunito"/>
                </a:rPr>
                <a:t>P1.4</a:t>
              </a:r>
              <a:endParaRPr b="1" sz="1200">
                <a:latin typeface="Nunito"/>
                <a:ea typeface="Nunito"/>
                <a:cs typeface="Nunito"/>
                <a:sym typeface="Nunito"/>
              </a:endParaRPr>
            </a:p>
          </p:txBody>
        </p:sp>
        <p:sp>
          <p:nvSpPr>
            <p:cNvPr id="503" name="Google Shape;503;p58"/>
            <p:cNvSpPr txBox="1"/>
            <p:nvPr/>
          </p:nvSpPr>
          <p:spPr>
            <a:xfrm>
              <a:off x="412675" y="1799700"/>
              <a:ext cx="1124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Samsung user, Student</a:t>
              </a:r>
              <a:endParaRPr sz="1200">
                <a:solidFill>
                  <a:schemeClr val="dk1"/>
                </a:solidFill>
                <a:latin typeface="Nunito"/>
                <a:ea typeface="Nunito"/>
                <a:cs typeface="Nunito"/>
                <a:sym typeface="Nunito"/>
              </a:endParaRPr>
            </a:p>
          </p:txBody>
        </p:sp>
      </p:grpSp>
      <p:grpSp>
        <p:nvGrpSpPr>
          <p:cNvPr id="504" name="Google Shape;504;p58"/>
          <p:cNvGrpSpPr/>
          <p:nvPr/>
        </p:nvGrpSpPr>
        <p:grpSpPr>
          <a:xfrm>
            <a:off x="446350" y="4637751"/>
            <a:ext cx="7210563" cy="763581"/>
            <a:chOff x="446350" y="3478400"/>
            <a:chExt cx="7210563" cy="572700"/>
          </a:xfrm>
        </p:grpSpPr>
        <p:sp>
          <p:nvSpPr>
            <p:cNvPr id="505" name="Google Shape;505;p58"/>
            <p:cNvSpPr/>
            <p:nvPr/>
          </p:nvSpPr>
          <p:spPr>
            <a:xfrm>
              <a:off x="2002813" y="3478400"/>
              <a:ext cx="5654100" cy="5727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Used Bluetooth for sharing, but takes a very long time. </a:t>
              </a:r>
              <a:endParaRPr>
                <a:latin typeface="Nunito"/>
                <a:ea typeface="Nunito"/>
                <a:cs typeface="Nunito"/>
                <a:sym typeface="Nunito"/>
              </a:endParaRPr>
            </a:p>
          </p:txBody>
        </p:sp>
        <p:sp>
          <p:nvSpPr>
            <p:cNvPr id="506" name="Google Shape;506;p58"/>
            <p:cNvSpPr/>
            <p:nvPr/>
          </p:nvSpPr>
          <p:spPr>
            <a:xfrm>
              <a:off x="1632936" y="3478400"/>
              <a:ext cx="629700" cy="572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latin typeface="Nunito"/>
                <a:ea typeface="Nunito"/>
                <a:cs typeface="Nunito"/>
                <a:sym typeface="Nunito"/>
              </a:endParaRPr>
            </a:p>
          </p:txBody>
        </p:sp>
        <p:sp>
          <p:nvSpPr>
            <p:cNvPr id="507" name="Google Shape;507;p58"/>
            <p:cNvSpPr txBox="1"/>
            <p:nvPr/>
          </p:nvSpPr>
          <p:spPr>
            <a:xfrm>
              <a:off x="1679363" y="3572300"/>
              <a:ext cx="629700" cy="28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040C28"/>
                  </a:solidFill>
                  <a:latin typeface="Nunito"/>
                  <a:ea typeface="Nunito"/>
                  <a:cs typeface="Nunito"/>
                  <a:sym typeface="Nunito"/>
                </a:rPr>
                <a:t>P3.1</a:t>
              </a:r>
              <a:endParaRPr b="1" sz="1200">
                <a:latin typeface="Nunito"/>
                <a:ea typeface="Nunito"/>
                <a:cs typeface="Nunito"/>
                <a:sym typeface="Nunito"/>
              </a:endParaRPr>
            </a:p>
          </p:txBody>
        </p:sp>
        <p:sp>
          <p:nvSpPr>
            <p:cNvPr id="508" name="Google Shape;508;p58"/>
            <p:cNvSpPr txBox="1"/>
            <p:nvPr/>
          </p:nvSpPr>
          <p:spPr>
            <a:xfrm>
              <a:off x="446350" y="3487700"/>
              <a:ext cx="1274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Oppo</a:t>
              </a:r>
              <a:r>
                <a:rPr lang="en" sz="1200">
                  <a:solidFill>
                    <a:schemeClr val="dk1"/>
                  </a:solidFill>
                  <a:latin typeface="Nunito"/>
                  <a:ea typeface="Nunito"/>
                  <a:cs typeface="Nunito"/>
                  <a:sym typeface="Nunito"/>
                </a:rPr>
                <a:t> user, </a:t>
              </a:r>
              <a:endParaRPr sz="1200">
                <a:solidFill>
                  <a:schemeClr val="dk1"/>
                </a:solidFill>
                <a:latin typeface="Nunito"/>
                <a:ea typeface="Nunito"/>
                <a:cs typeface="Nunito"/>
                <a:sym typeface="Nunito"/>
              </a:endParaRPr>
            </a:p>
            <a:p>
              <a:pPr indent="0" lvl="0" marL="0" rtl="0" algn="l">
                <a:spcBef>
                  <a:spcPts val="0"/>
                </a:spcBef>
                <a:spcAft>
                  <a:spcPts val="0"/>
                </a:spcAft>
                <a:buNone/>
              </a:pPr>
              <a:r>
                <a:rPr lang="en" sz="1200">
                  <a:solidFill>
                    <a:schemeClr val="dk1"/>
                  </a:solidFill>
                  <a:latin typeface="Nunito"/>
                  <a:ea typeface="Nunito"/>
                  <a:cs typeface="Nunito"/>
                  <a:sym typeface="Nunito"/>
                </a:rPr>
                <a:t>student</a:t>
              </a:r>
              <a:endParaRPr sz="1200">
                <a:solidFill>
                  <a:schemeClr val="dk1"/>
                </a:solidFill>
                <a:latin typeface="Nunito"/>
                <a:ea typeface="Nunito"/>
                <a:cs typeface="Nunito"/>
                <a:sym typeface="Nuni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9"/>
          <p:cNvSpPr txBox="1"/>
          <p:nvPr>
            <p:ph idx="4294967295" type="title"/>
          </p:nvPr>
        </p:nvSpPr>
        <p:spPr>
          <a:xfrm>
            <a:off x="2282050" y="111900"/>
            <a:ext cx="51528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500"/>
              <a:t>Group Sharing and Bulk Sharing</a:t>
            </a:r>
            <a:endParaRPr sz="2700"/>
          </a:p>
        </p:txBody>
      </p:sp>
      <p:sp>
        <p:nvSpPr>
          <p:cNvPr id="514" name="Google Shape;514;p59"/>
          <p:cNvSpPr txBox="1"/>
          <p:nvPr/>
        </p:nvSpPr>
        <p:spPr>
          <a:xfrm>
            <a:off x="2585350" y="4780767"/>
            <a:ext cx="4546200" cy="615600"/>
          </a:xfrm>
          <a:prstGeom prst="rect">
            <a:avLst/>
          </a:prstGeom>
          <a:noFill/>
          <a:ln cap="flat" cmpd="sng" w="19050">
            <a:solidFill>
              <a:schemeClr val="lt2"/>
            </a:solidFill>
            <a:prstDash val="dot"/>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Google Photos links are a convenient way to share multiple images.</a:t>
            </a:r>
            <a:endParaRPr>
              <a:latin typeface="Nunito"/>
              <a:ea typeface="Nunito"/>
              <a:cs typeface="Nunito"/>
              <a:sym typeface="Nunito"/>
            </a:endParaRPr>
          </a:p>
        </p:txBody>
      </p:sp>
      <p:sp>
        <p:nvSpPr>
          <p:cNvPr id="515" name="Google Shape;515;p59"/>
          <p:cNvSpPr txBox="1"/>
          <p:nvPr/>
        </p:nvSpPr>
        <p:spPr>
          <a:xfrm>
            <a:off x="1750600" y="1289800"/>
            <a:ext cx="6215700" cy="831300"/>
          </a:xfrm>
          <a:prstGeom prst="rect">
            <a:avLst/>
          </a:prstGeom>
          <a:noFill/>
          <a:ln cap="flat" cmpd="sng" w="19050">
            <a:solidFill>
              <a:schemeClr val="accent2"/>
            </a:solidFill>
            <a:prstDash val="dot"/>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Communication back to the sender is less-frequent in case of receiving in a group. Simple acknowledgements through reactions are likely to be more common.</a:t>
            </a:r>
            <a:endParaRPr>
              <a:latin typeface="Nunito"/>
              <a:ea typeface="Nunito"/>
              <a:cs typeface="Nunito"/>
              <a:sym typeface="Nunito"/>
            </a:endParaRPr>
          </a:p>
        </p:txBody>
      </p:sp>
      <p:grpSp>
        <p:nvGrpSpPr>
          <p:cNvPr id="516" name="Google Shape;516;p59"/>
          <p:cNvGrpSpPr/>
          <p:nvPr/>
        </p:nvGrpSpPr>
        <p:grpSpPr>
          <a:xfrm>
            <a:off x="340725" y="2782047"/>
            <a:ext cx="7618375" cy="1248769"/>
            <a:chOff x="340725" y="2086588"/>
            <a:chExt cx="7618375" cy="936600"/>
          </a:xfrm>
        </p:grpSpPr>
        <p:sp>
          <p:nvSpPr>
            <p:cNvPr id="517" name="Google Shape;517;p59"/>
            <p:cNvSpPr/>
            <p:nvPr/>
          </p:nvSpPr>
          <p:spPr>
            <a:xfrm>
              <a:off x="2127700" y="2086588"/>
              <a:ext cx="5831400" cy="9366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Nunito"/>
                  <a:ea typeface="Nunito"/>
                  <a:cs typeface="Nunito"/>
                  <a:sym typeface="Nunito"/>
                </a:rPr>
                <a:t>If it’s one-to-one, then definitely response matters. If it’s in a group, then I don’t know - I’m not as likely or inclined to send a reply...it’s because one-to-one they’re speaking to you directly, whereas in a group it’s not like you have to respond. It’s not a necessity.</a:t>
              </a:r>
              <a:endParaRPr>
                <a:latin typeface="Nunito"/>
                <a:ea typeface="Nunito"/>
                <a:cs typeface="Nunito"/>
                <a:sym typeface="Nunito"/>
              </a:endParaRPr>
            </a:p>
          </p:txBody>
        </p:sp>
        <p:sp>
          <p:nvSpPr>
            <p:cNvPr id="518" name="Google Shape;518;p59"/>
            <p:cNvSpPr/>
            <p:nvPr/>
          </p:nvSpPr>
          <p:spPr>
            <a:xfrm>
              <a:off x="1757800" y="2246599"/>
              <a:ext cx="629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latin typeface="Nunito"/>
                <a:ea typeface="Nunito"/>
                <a:cs typeface="Nunito"/>
                <a:sym typeface="Nunito"/>
              </a:endParaRPr>
            </a:p>
          </p:txBody>
        </p:sp>
        <p:sp>
          <p:nvSpPr>
            <p:cNvPr id="519" name="Google Shape;519;p59"/>
            <p:cNvSpPr txBox="1"/>
            <p:nvPr/>
          </p:nvSpPr>
          <p:spPr>
            <a:xfrm>
              <a:off x="1757788" y="2340488"/>
              <a:ext cx="629700" cy="28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040C28"/>
                  </a:solidFill>
                  <a:latin typeface="Nunito"/>
                  <a:ea typeface="Nunito"/>
                  <a:cs typeface="Nunito"/>
                  <a:sym typeface="Nunito"/>
                </a:rPr>
                <a:t>P1.3</a:t>
              </a:r>
              <a:endParaRPr b="1" sz="1200">
                <a:latin typeface="Nunito"/>
                <a:ea typeface="Nunito"/>
                <a:cs typeface="Nunito"/>
                <a:sym typeface="Nunito"/>
              </a:endParaRPr>
            </a:p>
          </p:txBody>
        </p:sp>
        <p:sp>
          <p:nvSpPr>
            <p:cNvPr id="520" name="Google Shape;520;p59"/>
            <p:cNvSpPr txBox="1"/>
            <p:nvPr/>
          </p:nvSpPr>
          <p:spPr>
            <a:xfrm>
              <a:off x="340725" y="2163500"/>
              <a:ext cx="1124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Samsung S7, High School Student</a:t>
              </a:r>
              <a:endParaRPr sz="1200">
                <a:solidFill>
                  <a:schemeClr val="dk1"/>
                </a:solidFill>
                <a:latin typeface="Nunito"/>
                <a:ea typeface="Nunito"/>
                <a:cs typeface="Nunito"/>
                <a:sym typeface="Nunito"/>
              </a:endParaRPr>
            </a:p>
          </p:txBody>
        </p:sp>
      </p:grpSp>
      <p:grpSp>
        <p:nvGrpSpPr>
          <p:cNvPr id="521" name="Google Shape;521;p59"/>
          <p:cNvGrpSpPr/>
          <p:nvPr/>
        </p:nvGrpSpPr>
        <p:grpSpPr>
          <a:xfrm>
            <a:off x="90675" y="4996042"/>
            <a:ext cx="7574688" cy="1579761"/>
            <a:chOff x="90675" y="3747125"/>
            <a:chExt cx="7574688" cy="1184850"/>
          </a:xfrm>
        </p:grpSpPr>
        <p:sp>
          <p:nvSpPr>
            <p:cNvPr id="522" name="Google Shape;522;p59"/>
            <p:cNvSpPr/>
            <p:nvPr/>
          </p:nvSpPr>
          <p:spPr>
            <a:xfrm>
              <a:off x="2011263" y="4359275"/>
              <a:ext cx="5654100" cy="5727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Multiple images are sent via Google Photos link</a:t>
              </a:r>
              <a:endParaRPr>
                <a:latin typeface="Nunito"/>
                <a:ea typeface="Nunito"/>
                <a:cs typeface="Nunito"/>
                <a:sym typeface="Nunito"/>
              </a:endParaRPr>
            </a:p>
          </p:txBody>
        </p:sp>
        <p:sp>
          <p:nvSpPr>
            <p:cNvPr id="523" name="Google Shape;523;p59"/>
            <p:cNvSpPr/>
            <p:nvPr/>
          </p:nvSpPr>
          <p:spPr>
            <a:xfrm>
              <a:off x="1641386" y="4359275"/>
              <a:ext cx="629700" cy="572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latin typeface="Nunito"/>
                <a:ea typeface="Nunito"/>
                <a:cs typeface="Nunito"/>
                <a:sym typeface="Nunito"/>
              </a:endParaRPr>
            </a:p>
          </p:txBody>
        </p:sp>
        <p:sp>
          <p:nvSpPr>
            <p:cNvPr id="524" name="Google Shape;524;p59"/>
            <p:cNvSpPr txBox="1"/>
            <p:nvPr/>
          </p:nvSpPr>
          <p:spPr>
            <a:xfrm>
              <a:off x="1687813" y="4453175"/>
              <a:ext cx="629700" cy="28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040C28"/>
                  </a:solidFill>
                  <a:latin typeface="Nunito"/>
                  <a:ea typeface="Nunito"/>
                  <a:cs typeface="Nunito"/>
                  <a:sym typeface="Nunito"/>
                </a:rPr>
                <a:t>P3.2</a:t>
              </a:r>
              <a:endParaRPr b="1" sz="1200">
                <a:latin typeface="Nunito"/>
                <a:ea typeface="Nunito"/>
                <a:cs typeface="Nunito"/>
                <a:sym typeface="Nunito"/>
              </a:endParaRPr>
            </a:p>
          </p:txBody>
        </p:sp>
        <p:sp>
          <p:nvSpPr>
            <p:cNvPr id="525" name="Google Shape;525;p59"/>
            <p:cNvSpPr/>
            <p:nvPr/>
          </p:nvSpPr>
          <p:spPr>
            <a:xfrm>
              <a:off x="902575" y="4359275"/>
              <a:ext cx="629700" cy="572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latin typeface="Nunito"/>
                <a:ea typeface="Nunito"/>
                <a:cs typeface="Nunito"/>
                <a:sym typeface="Nunito"/>
              </a:endParaRPr>
            </a:p>
          </p:txBody>
        </p:sp>
        <p:sp>
          <p:nvSpPr>
            <p:cNvPr id="526" name="Google Shape;526;p59"/>
            <p:cNvSpPr txBox="1"/>
            <p:nvPr/>
          </p:nvSpPr>
          <p:spPr>
            <a:xfrm>
              <a:off x="948913" y="4453175"/>
              <a:ext cx="629700" cy="28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040C28"/>
                  </a:solidFill>
                  <a:latin typeface="Nunito"/>
                  <a:ea typeface="Nunito"/>
                  <a:cs typeface="Nunito"/>
                  <a:sym typeface="Nunito"/>
                </a:rPr>
                <a:t>P3.4</a:t>
              </a:r>
              <a:endParaRPr b="1" sz="1200">
                <a:latin typeface="Nunito"/>
                <a:ea typeface="Nunito"/>
                <a:cs typeface="Nunito"/>
                <a:sym typeface="Nunito"/>
              </a:endParaRPr>
            </a:p>
          </p:txBody>
        </p:sp>
        <p:sp>
          <p:nvSpPr>
            <p:cNvPr id="527" name="Google Shape;527;p59"/>
            <p:cNvSpPr txBox="1"/>
            <p:nvPr/>
          </p:nvSpPr>
          <p:spPr>
            <a:xfrm>
              <a:off x="90675" y="3747125"/>
              <a:ext cx="1329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iPhone user, </a:t>
              </a:r>
              <a:endParaRPr sz="1200">
                <a:solidFill>
                  <a:schemeClr val="dk1"/>
                </a:solidFill>
                <a:latin typeface="Nunito"/>
                <a:ea typeface="Nunito"/>
                <a:cs typeface="Nunito"/>
                <a:sym typeface="Nunito"/>
              </a:endParaRPr>
            </a:p>
            <a:p>
              <a:pPr indent="0" lvl="0" marL="0" rtl="0" algn="l">
                <a:spcBef>
                  <a:spcPts val="0"/>
                </a:spcBef>
                <a:spcAft>
                  <a:spcPts val="0"/>
                </a:spcAft>
                <a:buNone/>
              </a:pPr>
              <a:r>
                <a:rPr lang="en" sz="1200">
                  <a:solidFill>
                    <a:schemeClr val="dk1"/>
                  </a:solidFill>
                  <a:latin typeface="Nunito"/>
                  <a:ea typeface="Nunito"/>
                  <a:cs typeface="Nunito"/>
                  <a:sym typeface="Nunito"/>
                </a:rPr>
                <a:t>working professional</a:t>
              </a:r>
              <a:endParaRPr sz="1200">
                <a:solidFill>
                  <a:schemeClr val="dk1"/>
                </a:solidFill>
                <a:latin typeface="Nunito"/>
                <a:ea typeface="Nunito"/>
                <a:cs typeface="Nunito"/>
                <a:sym typeface="Nunito"/>
              </a:endParaRPr>
            </a:p>
          </p:txBody>
        </p:sp>
        <p:sp>
          <p:nvSpPr>
            <p:cNvPr id="528" name="Google Shape;528;p59"/>
            <p:cNvSpPr txBox="1"/>
            <p:nvPr/>
          </p:nvSpPr>
          <p:spPr>
            <a:xfrm>
              <a:off x="1390900" y="3747125"/>
              <a:ext cx="1072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RealMe</a:t>
              </a:r>
              <a:r>
                <a:rPr lang="en" sz="1200">
                  <a:solidFill>
                    <a:schemeClr val="dk1"/>
                  </a:solidFill>
                  <a:latin typeface="Nunito"/>
                  <a:ea typeface="Nunito"/>
                  <a:cs typeface="Nunito"/>
                  <a:sym typeface="Nunito"/>
                </a:rPr>
                <a:t> user, </a:t>
              </a:r>
              <a:endParaRPr sz="1200">
                <a:solidFill>
                  <a:schemeClr val="dk1"/>
                </a:solidFill>
                <a:latin typeface="Nunito"/>
                <a:ea typeface="Nunito"/>
                <a:cs typeface="Nunito"/>
                <a:sym typeface="Nunito"/>
              </a:endParaRPr>
            </a:p>
            <a:p>
              <a:pPr indent="0" lvl="0" marL="0" rtl="0" algn="l">
                <a:spcBef>
                  <a:spcPts val="0"/>
                </a:spcBef>
                <a:spcAft>
                  <a:spcPts val="0"/>
                </a:spcAft>
                <a:buNone/>
              </a:pPr>
              <a:r>
                <a:rPr lang="en" sz="1200">
                  <a:solidFill>
                    <a:schemeClr val="dk1"/>
                  </a:solidFill>
                  <a:latin typeface="Nunito"/>
                  <a:ea typeface="Nunito"/>
                  <a:cs typeface="Nunito"/>
                  <a:sym typeface="Nunito"/>
                </a:rPr>
                <a:t>student</a:t>
              </a:r>
              <a:endParaRPr sz="1200">
                <a:solidFill>
                  <a:schemeClr val="dk1"/>
                </a:solidFill>
                <a:latin typeface="Nunito"/>
                <a:ea typeface="Nunito"/>
                <a:cs typeface="Nunito"/>
                <a:sym typeface="Nuni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0"/>
          <p:cNvSpPr txBox="1"/>
          <p:nvPr>
            <p:ph idx="4294967295" type="title"/>
          </p:nvPr>
        </p:nvSpPr>
        <p:spPr>
          <a:xfrm>
            <a:off x="2282050" y="111900"/>
            <a:ext cx="51528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500"/>
              <a:t>Group Sharing and Bulk Sharing</a:t>
            </a:r>
            <a:endParaRPr sz="2700"/>
          </a:p>
        </p:txBody>
      </p:sp>
      <p:sp>
        <p:nvSpPr>
          <p:cNvPr id="534" name="Google Shape;534;p60"/>
          <p:cNvSpPr txBox="1"/>
          <p:nvPr/>
        </p:nvSpPr>
        <p:spPr>
          <a:xfrm>
            <a:off x="1844100" y="1520000"/>
            <a:ext cx="5474400" cy="615600"/>
          </a:xfrm>
          <a:prstGeom prst="rect">
            <a:avLst/>
          </a:prstGeom>
          <a:noFill/>
          <a:ln cap="flat" cmpd="sng" w="19050">
            <a:solidFill>
              <a:schemeClr val="accent2"/>
            </a:solidFill>
            <a:prstDash val="dot"/>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Google Drive is a common tool for sharing files, but managing access can be cumbersome.</a:t>
            </a:r>
            <a:endParaRPr>
              <a:latin typeface="Nunito"/>
              <a:ea typeface="Nunito"/>
              <a:cs typeface="Nunito"/>
              <a:sym typeface="Nunito"/>
            </a:endParaRPr>
          </a:p>
        </p:txBody>
      </p:sp>
      <p:sp>
        <p:nvSpPr>
          <p:cNvPr id="535" name="Google Shape;535;p60"/>
          <p:cNvSpPr txBox="1"/>
          <p:nvPr/>
        </p:nvSpPr>
        <p:spPr>
          <a:xfrm>
            <a:off x="3905250" y="351130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grpSp>
        <p:nvGrpSpPr>
          <p:cNvPr id="536" name="Google Shape;536;p60"/>
          <p:cNvGrpSpPr/>
          <p:nvPr/>
        </p:nvGrpSpPr>
        <p:grpSpPr>
          <a:xfrm>
            <a:off x="0" y="2638601"/>
            <a:ext cx="7940550" cy="1089173"/>
            <a:chOff x="0" y="1979000"/>
            <a:chExt cx="7940550" cy="816900"/>
          </a:xfrm>
        </p:grpSpPr>
        <p:sp>
          <p:nvSpPr>
            <p:cNvPr id="537" name="Google Shape;537;p60"/>
            <p:cNvSpPr/>
            <p:nvPr/>
          </p:nvSpPr>
          <p:spPr>
            <a:xfrm>
              <a:off x="1480950" y="1979000"/>
              <a:ext cx="6459600" cy="8169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Nunito"/>
                  <a:ea typeface="Nunito"/>
                  <a:cs typeface="Nunito"/>
                  <a:sym typeface="Nunito"/>
                </a:rPr>
                <a:t>Google Drive is also fine, but then you have to provide access to your drive or where you upload the material. So, sometimes that can be a bit of a hectic task because you need to know everyone's email IDs</a:t>
              </a:r>
              <a:endParaRPr>
                <a:latin typeface="Nunito"/>
                <a:ea typeface="Nunito"/>
                <a:cs typeface="Nunito"/>
                <a:sym typeface="Nunito"/>
              </a:endParaRPr>
            </a:p>
          </p:txBody>
        </p:sp>
        <p:sp>
          <p:nvSpPr>
            <p:cNvPr id="538" name="Google Shape;538;p60"/>
            <p:cNvSpPr/>
            <p:nvPr/>
          </p:nvSpPr>
          <p:spPr>
            <a:xfrm>
              <a:off x="972550" y="2076800"/>
              <a:ext cx="698700" cy="621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latin typeface="Nunito"/>
                <a:ea typeface="Nunito"/>
                <a:cs typeface="Nunito"/>
                <a:sym typeface="Nunito"/>
              </a:endParaRPr>
            </a:p>
          </p:txBody>
        </p:sp>
        <p:sp>
          <p:nvSpPr>
            <p:cNvPr id="539" name="Google Shape;539;p60"/>
            <p:cNvSpPr txBox="1"/>
            <p:nvPr/>
          </p:nvSpPr>
          <p:spPr>
            <a:xfrm>
              <a:off x="1052363" y="2194988"/>
              <a:ext cx="629700" cy="28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040C28"/>
                  </a:solidFill>
                  <a:latin typeface="Nunito"/>
                  <a:ea typeface="Nunito"/>
                  <a:cs typeface="Nunito"/>
                  <a:sym typeface="Nunito"/>
                </a:rPr>
                <a:t>P1.4</a:t>
              </a:r>
              <a:endParaRPr b="1" sz="1200">
                <a:latin typeface="Nunito"/>
                <a:ea typeface="Nunito"/>
                <a:cs typeface="Nunito"/>
                <a:sym typeface="Nunito"/>
              </a:endParaRPr>
            </a:p>
          </p:txBody>
        </p:sp>
        <p:sp>
          <p:nvSpPr>
            <p:cNvPr id="540" name="Google Shape;540;p60"/>
            <p:cNvSpPr txBox="1"/>
            <p:nvPr/>
          </p:nvSpPr>
          <p:spPr>
            <a:xfrm>
              <a:off x="0" y="1979000"/>
              <a:ext cx="972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Samsung user, Student</a:t>
              </a:r>
              <a:endParaRPr sz="1200">
                <a:solidFill>
                  <a:schemeClr val="dk1"/>
                </a:solidFill>
                <a:latin typeface="Nunito"/>
                <a:ea typeface="Nunito"/>
                <a:cs typeface="Nunito"/>
                <a:sym typeface="Nunito"/>
              </a:endParaRPr>
            </a:p>
          </p:txBody>
        </p:sp>
      </p:grpSp>
      <p:grpSp>
        <p:nvGrpSpPr>
          <p:cNvPr id="541" name="Google Shape;541;p60"/>
          <p:cNvGrpSpPr/>
          <p:nvPr/>
        </p:nvGrpSpPr>
        <p:grpSpPr>
          <a:xfrm>
            <a:off x="272750" y="3946235"/>
            <a:ext cx="7320538" cy="842979"/>
            <a:chOff x="272750" y="2959750"/>
            <a:chExt cx="7320538" cy="632250"/>
          </a:xfrm>
        </p:grpSpPr>
        <p:sp>
          <p:nvSpPr>
            <p:cNvPr id="542" name="Google Shape;542;p60"/>
            <p:cNvSpPr/>
            <p:nvPr/>
          </p:nvSpPr>
          <p:spPr>
            <a:xfrm>
              <a:off x="1939188" y="3019300"/>
              <a:ext cx="5654100" cy="5727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Giving access to Drive folders is an extra step, we often forget it. </a:t>
              </a:r>
              <a:endParaRPr>
                <a:latin typeface="Nunito"/>
                <a:ea typeface="Nunito"/>
                <a:cs typeface="Nunito"/>
                <a:sym typeface="Nunito"/>
              </a:endParaRPr>
            </a:p>
          </p:txBody>
        </p:sp>
        <p:sp>
          <p:nvSpPr>
            <p:cNvPr id="543" name="Google Shape;543;p60"/>
            <p:cNvSpPr/>
            <p:nvPr/>
          </p:nvSpPr>
          <p:spPr>
            <a:xfrm>
              <a:off x="1569311" y="3019300"/>
              <a:ext cx="629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latin typeface="Nunito"/>
                <a:ea typeface="Nunito"/>
                <a:cs typeface="Nunito"/>
                <a:sym typeface="Nunito"/>
              </a:endParaRPr>
            </a:p>
          </p:txBody>
        </p:sp>
        <p:sp>
          <p:nvSpPr>
            <p:cNvPr id="544" name="Google Shape;544;p60"/>
            <p:cNvSpPr txBox="1"/>
            <p:nvPr/>
          </p:nvSpPr>
          <p:spPr>
            <a:xfrm>
              <a:off x="1615738" y="3113200"/>
              <a:ext cx="629700" cy="28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040C28"/>
                  </a:solidFill>
                  <a:latin typeface="Nunito"/>
                  <a:ea typeface="Nunito"/>
                  <a:cs typeface="Nunito"/>
                  <a:sym typeface="Nunito"/>
                </a:rPr>
                <a:t>P1.5</a:t>
              </a:r>
              <a:endParaRPr b="1" sz="1200">
                <a:latin typeface="Nunito"/>
                <a:ea typeface="Nunito"/>
                <a:cs typeface="Nunito"/>
                <a:sym typeface="Nunito"/>
              </a:endParaRPr>
            </a:p>
          </p:txBody>
        </p:sp>
        <p:sp>
          <p:nvSpPr>
            <p:cNvPr id="545" name="Google Shape;545;p60"/>
            <p:cNvSpPr txBox="1"/>
            <p:nvPr/>
          </p:nvSpPr>
          <p:spPr>
            <a:xfrm>
              <a:off x="272750" y="2959750"/>
              <a:ext cx="1192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Xiaomi phone user, student</a:t>
              </a:r>
              <a:endParaRPr sz="1200">
                <a:solidFill>
                  <a:schemeClr val="dk1"/>
                </a:solidFill>
                <a:latin typeface="Nunito"/>
                <a:ea typeface="Nunito"/>
                <a:cs typeface="Nunito"/>
                <a:sym typeface="Nuni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1"/>
          <p:cNvSpPr txBox="1"/>
          <p:nvPr>
            <p:ph idx="4294967295" type="title"/>
          </p:nvPr>
        </p:nvSpPr>
        <p:spPr>
          <a:xfrm>
            <a:off x="2282050" y="111900"/>
            <a:ext cx="51528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500"/>
              <a:t>Group Sharing and Bulk Sharing</a:t>
            </a:r>
            <a:endParaRPr sz="2700"/>
          </a:p>
        </p:txBody>
      </p:sp>
      <p:grpSp>
        <p:nvGrpSpPr>
          <p:cNvPr id="551" name="Google Shape;551;p61"/>
          <p:cNvGrpSpPr/>
          <p:nvPr/>
        </p:nvGrpSpPr>
        <p:grpSpPr>
          <a:xfrm>
            <a:off x="76125" y="4001732"/>
            <a:ext cx="7882975" cy="763582"/>
            <a:chOff x="76125" y="3001374"/>
            <a:chExt cx="7882975" cy="572701"/>
          </a:xfrm>
        </p:grpSpPr>
        <p:sp>
          <p:nvSpPr>
            <p:cNvPr id="552" name="Google Shape;552;p61"/>
            <p:cNvSpPr/>
            <p:nvPr/>
          </p:nvSpPr>
          <p:spPr>
            <a:xfrm>
              <a:off x="2127700" y="3001375"/>
              <a:ext cx="5831400" cy="5727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Nunito"/>
                  <a:ea typeface="Nunito"/>
                  <a:cs typeface="Nunito"/>
                  <a:sym typeface="Nunito"/>
                </a:rPr>
                <a:t>Files are mostly shared (including bulk sharing) through company’s intranet chat app – channels are created for smaller teams/groups</a:t>
              </a:r>
              <a:endParaRPr>
                <a:latin typeface="Nunito"/>
                <a:ea typeface="Nunito"/>
                <a:cs typeface="Nunito"/>
                <a:sym typeface="Nunito"/>
              </a:endParaRPr>
            </a:p>
          </p:txBody>
        </p:sp>
        <p:sp>
          <p:nvSpPr>
            <p:cNvPr id="553" name="Google Shape;553;p61"/>
            <p:cNvSpPr/>
            <p:nvPr/>
          </p:nvSpPr>
          <p:spPr>
            <a:xfrm>
              <a:off x="1757800" y="3001374"/>
              <a:ext cx="629700" cy="572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latin typeface="Nunito"/>
                <a:ea typeface="Nunito"/>
                <a:cs typeface="Nunito"/>
                <a:sym typeface="Nunito"/>
              </a:endParaRPr>
            </a:p>
          </p:txBody>
        </p:sp>
        <p:sp>
          <p:nvSpPr>
            <p:cNvPr id="554" name="Google Shape;554;p61"/>
            <p:cNvSpPr txBox="1"/>
            <p:nvPr/>
          </p:nvSpPr>
          <p:spPr>
            <a:xfrm>
              <a:off x="1804238" y="3095263"/>
              <a:ext cx="629700" cy="28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040C28"/>
                  </a:solidFill>
                  <a:latin typeface="Nunito"/>
                  <a:ea typeface="Nunito"/>
                  <a:cs typeface="Nunito"/>
                  <a:sym typeface="Nunito"/>
                </a:rPr>
                <a:t>P3.4</a:t>
              </a:r>
              <a:endParaRPr b="1" sz="1200">
                <a:latin typeface="Nunito"/>
                <a:ea typeface="Nunito"/>
                <a:cs typeface="Nunito"/>
                <a:sym typeface="Nunito"/>
              </a:endParaRPr>
            </a:p>
          </p:txBody>
        </p:sp>
        <p:sp>
          <p:nvSpPr>
            <p:cNvPr id="555" name="Google Shape;555;p61"/>
            <p:cNvSpPr txBox="1"/>
            <p:nvPr/>
          </p:nvSpPr>
          <p:spPr>
            <a:xfrm>
              <a:off x="76125" y="3010675"/>
              <a:ext cx="1624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iPhone user, </a:t>
              </a:r>
              <a:endParaRPr sz="1200">
                <a:solidFill>
                  <a:schemeClr val="dk1"/>
                </a:solidFill>
                <a:latin typeface="Nunito"/>
                <a:ea typeface="Nunito"/>
                <a:cs typeface="Nunito"/>
                <a:sym typeface="Nunito"/>
              </a:endParaRPr>
            </a:p>
            <a:p>
              <a:pPr indent="0" lvl="0" marL="0" rtl="0" algn="l">
                <a:spcBef>
                  <a:spcPts val="0"/>
                </a:spcBef>
                <a:spcAft>
                  <a:spcPts val="0"/>
                </a:spcAft>
                <a:buNone/>
              </a:pPr>
              <a:r>
                <a:rPr lang="en" sz="1200">
                  <a:solidFill>
                    <a:schemeClr val="dk1"/>
                  </a:solidFill>
                  <a:latin typeface="Nunito"/>
                  <a:ea typeface="Nunito"/>
                  <a:cs typeface="Nunito"/>
                  <a:sym typeface="Nunito"/>
                </a:rPr>
                <a:t>working professional</a:t>
              </a:r>
              <a:endParaRPr sz="1200">
                <a:solidFill>
                  <a:schemeClr val="dk1"/>
                </a:solidFill>
                <a:latin typeface="Nunito"/>
                <a:ea typeface="Nunito"/>
                <a:cs typeface="Nunito"/>
                <a:sym typeface="Nunito"/>
              </a:endParaRPr>
            </a:p>
          </p:txBody>
        </p:sp>
      </p:grpSp>
      <p:grpSp>
        <p:nvGrpSpPr>
          <p:cNvPr id="556" name="Google Shape;556;p61"/>
          <p:cNvGrpSpPr/>
          <p:nvPr/>
        </p:nvGrpSpPr>
        <p:grpSpPr>
          <a:xfrm>
            <a:off x="129975" y="1800122"/>
            <a:ext cx="7788138" cy="1365166"/>
            <a:chOff x="129975" y="1350125"/>
            <a:chExt cx="7788138" cy="1023900"/>
          </a:xfrm>
        </p:grpSpPr>
        <p:sp>
          <p:nvSpPr>
            <p:cNvPr id="557" name="Google Shape;557;p61"/>
            <p:cNvSpPr/>
            <p:nvPr/>
          </p:nvSpPr>
          <p:spPr>
            <a:xfrm>
              <a:off x="2086713" y="1350125"/>
              <a:ext cx="5831400" cy="10239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Nunito"/>
                  <a:ea typeface="Nunito"/>
                  <a:cs typeface="Nunito"/>
                  <a:sym typeface="Nunito"/>
                </a:rPr>
                <a:t>Receiving images as a group after an outing is a fun, collaborative event. Images are usually shared after the outing and not during. In case of students on campus, this is because they have access to campus </a:t>
              </a:r>
              <a:r>
                <a:rPr lang="en">
                  <a:latin typeface="Nunito"/>
                  <a:ea typeface="Nunito"/>
                  <a:cs typeface="Nunito"/>
                  <a:sym typeface="Nunito"/>
                </a:rPr>
                <a:t>wifi</a:t>
              </a:r>
              <a:r>
                <a:rPr lang="en">
                  <a:latin typeface="Nunito"/>
                  <a:ea typeface="Nunito"/>
                  <a:cs typeface="Nunito"/>
                  <a:sym typeface="Nunito"/>
                </a:rPr>
                <a:t> and would rather use that over their mobile data.</a:t>
              </a:r>
              <a:endParaRPr>
                <a:latin typeface="Nunito"/>
                <a:ea typeface="Nunito"/>
                <a:cs typeface="Nunito"/>
                <a:sym typeface="Nunito"/>
              </a:endParaRPr>
            </a:p>
          </p:txBody>
        </p:sp>
        <p:sp>
          <p:nvSpPr>
            <p:cNvPr id="558" name="Google Shape;558;p61"/>
            <p:cNvSpPr/>
            <p:nvPr/>
          </p:nvSpPr>
          <p:spPr>
            <a:xfrm>
              <a:off x="1700638" y="1575725"/>
              <a:ext cx="629700" cy="572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latin typeface="Nunito"/>
                <a:ea typeface="Nunito"/>
                <a:cs typeface="Nunito"/>
                <a:sym typeface="Nunito"/>
              </a:endParaRPr>
            </a:p>
          </p:txBody>
        </p:sp>
        <p:sp>
          <p:nvSpPr>
            <p:cNvPr id="559" name="Google Shape;559;p61"/>
            <p:cNvSpPr txBox="1"/>
            <p:nvPr/>
          </p:nvSpPr>
          <p:spPr>
            <a:xfrm>
              <a:off x="1700625" y="1669613"/>
              <a:ext cx="629700" cy="28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rgbClr val="040C28"/>
                  </a:solidFill>
                  <a:latin typeface="Nunito"/>
                  <a:ea typeface="Nunito"/>
                  <a:cs typeface="Nunito"/>
                  <a:sym typeface="Nunito"/>
                </a:rPr>
                <a:t>P1.1</a:t>
              </a:r>
              <a:endParaRPr b="1" sz="1200">
                <a:latin typeface="Nunito"/>
                <a:ea typeface="Nunito"/>
                <a:cs typeface="Nunito"/>
                <a:sym typeface="Nunito"/>
              </a:endParaRPr>
            </a:p>
          </p:txBody>
        </p:sp>
        <p:sp>
          <p:nvSpPr>
            <p:cNvPr id="560" name="Google Shape;560;p61"/>
            <p:cNvSpPr txBox="1"/>
            <p:nvPr/>
          </p:nvSpPr>
          <p:spPr>
            <a:xfrm>
              <a:off x="129975" y="1350125"/>
              <a:ext cx="1379400" cy="6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Nunito"/>
                  <a:ea typeface="Nunito"/>
                  <a:cs typeface="Nunito"/>
                  <a:sym typeface="Nunito"/>
                </a:rPr>
                <a:t>Samsung phone user, student</a:t>
              </a:r>
              <a:endParaRPr>
                <a:solidFill>
                  <a:schemeClr val="dk1"/>
                </a:solidFill>
                <a:latin typeface="Nunito"/>
                <a:ea typeface="Nunito"/>
                <a:cs typeface="Nunito"/>
                <a:sym typeface="Nuni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62"/>
          <p:cNvSpPr txBox="1"/>
          <p:nvPr>
            <p:ph idx="4294967295" type="title"/>
          </p:nvPr>
        </p:nvSpPr>
        <p:spPr>
          <a:xfrm>
            <a:off x="3423875" y="115300"/>
            <a:ext cx="33825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500"/>
              <a:t>Specific Application</a:t>
            </a:r>
            <a:endParaRPr sz="2700"/>
          </a:p>
        </p:txBody>
      </p:sp>
      <p:sp>
        <p:nvSpPr>
          <p:cNvPr id="566" name="Google Shape;566;p62"/>
          <p:cNvSpPr txBox="1"/>
          <p:nvPr/>
        </p:nvSpPr>
        <p:spPr>
          <a:xfrm>
            <a:off x="2291850" y="2858333"/>
            <a:ext cx="4738800" cy="400200"/>
          </a:xfrm>
          <a:prstGeom prst="rect">
            <a:avLst/>
          </a:prstGeom>
          <a:noFill/>
          <a:ln cap="flat" cmpd="sng" w="19050">
            <a:solidFill>
              <a:schemeClr val="lt2"/>
            </a:solidFill>
            <a:prstDash val="dot"/>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Discord </a:t>
            </a:r>
            <a:r>
              <a:rPr lang="en">
                <a:latin typeface="Nunito"/>
                <a:ea typeface="Nunito"/>
                <a:cs typeface="Nunito"/>
                <a:sym typeface="Nunito"/>
              </a:rPr>
              <a:t>preference</a:t>
            </a:r>
            <a:r>
              <a:rPr lang="en">
                <a:latin typeface="Nunito"/>
                <a:ea typeface="Nunito"/>
                <a:cs typeface="Nunito"/>
                <a:sym typeface="Nunito"/>
              </a:rPr>
              <a:t> over WhatsApp and vice versa </a:t>
            </a:r>
            <a:endParaRPr>
              <a:latin typeface="Nunito"/>
              <a:ea typeface="Nunito"/>
              <a:cs typeface="Nunito"/>
              <a:sym typeface="Nunito"/>
            </a:endParaRPr>
          </a:p>
        </p:txBody>
      </p:sp>
      <p:grpSp>
        <p:nvGrpSpPr>
          <p:cNvPr id="567" name="Google Shape;567;p62"/>
          <p:cNvGrpSpPr/>
          <p:nvPr/>
        </p:nvGrpSpPr>
        <p:grpSpPr>
          <a:xfrm>
            <a:off x="320500" y="3457447"/>
            <a:ext cx="7319188" cy="985175"/>
            <a:chOff x="320500" y="2593150"/>
            <a:chExt cx="7319188" cy="738900"/>
          </a:xfrm>
        </p:grpSpPr>
        <p:sp>
          <p:nvSpPr>
            <p:cNvPr id="568" name="Google Shape;568;p62"/>
            <p:cNvSpPr/>
            <p:nvPr/>
          </p:nvSpPr>
          <p:spPr>
            <a:xfrm>
              <a:off x="1985588" y="2759350"/>
              <a:ext cx="5654100" cy="5727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Discord is preferred in the case of fewer files to be seen or downloaded. </a:t>
              </a:r>
              <a:endParaRPr>
                <a:latin typeface="Nunito"/>
                <a:ea typeface="Nunito"/>
                <a:cs typeface="Nunito"/>
                <a:sym typeface="Nunito"/>
              </a:endParaRPr>
            </a:p>
          </p:txBody>
        </p:sp>
        <p:sp>
          <p:nvSpPr>
            <p:cNvPr id="569" name="Google Shape;569;p62"/>
            <p:cNvSpPr/>
            <p:nvPr/>
          </p:nvSpPr>
          <p:spPr>
            <a:xfrm>
              <a:off x="1615711" y="2759350"/>
              <a:ext cx="629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latin typeface="Nunito"/>
                <a:ea typeface="Nunito"/>
                <a:cs typeface="Nunito"/>
                <a:sym typeface="Nunito"/>
              </a:endParaRPr>
            </a:p>
          </p:txBody>
        </p:sp>
        <p:sp>
          <p:nvSpPr>
            <p:cNvPr id="570" name="Google Shape;570;p62"/>
            <p:cNvSpPr txBox="1"/>
            <p:nvPr/>
          </p:nvSpPr>
          <p:spPr>
            <a:xfrm>
              <a:off x="1662138" y="2853250"/>
              <a:ext cx="629700" cy="28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040C28"/>
                  </a:solidFill>
                  <a:latin typeface="Nunito"/>
                  <a:ea typeface="Nunito"/>
                  <a:cs typeface="Nunito"/>
                  <a:sym typeface="Nunito"/>
                </a:rPr>
                <a:t>P1.3</a:t>
              </a:r>
              <a:endParaRPr b="1" sz="1200">
                <a:latin typeface="Nunito"/>
                <a:ea typeface="Nunito"/>
                <a:cs typeface="Nunito"/>
                <a:sym typeface="Nunito"/>
              </a:endParaRPr>
            </a:p>
          </p:txBody>
        </p:sp>
        <p:sp>
          <p:nvSpPr>
            <p:cNvPr id="571" name="Google Shape;571;p62"/>
            <p:cNvSpPr txBox="1"/>
            <p:nvPr/>
          </p:nvSpPr>
          <p:spPr>
            <a:xfrm>
              <a:off x="320500" y="2593150"/>
              <a:ext cx="1124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Samsung S7, High School Student</a:t>
              </a:r>
              <a:endParaRPr sz="1200">
                <a:solidFill>
                  <a:schemeClr val="dk1"/>
                </a:solidFill>
                <a:latin typeface="Nunito"/>
                <a:ea typeface="Nunito"/>
                <a:cs typeface="Nunito"/>
                <a:sym typeface="Nunito"/>
              </a:endParaRPr>
            </a:p>
          </p:txBody>
        </p:sp>
      </p:grpSp>
      <p:grpSp>
        <p:nvGrpSpPr>
          <p:cNvPr id="572" name="Google Shape;572;p62"/>
          <p:cNvGrpSpPr/>
          <p:nvPr/>
        </p:nvGrpSpPr>
        <p:grpSpPr>
          <a:xfrm>
            <a:off x="233875" y="4557986"/>
            <a:ext cx="7495225" cy="985175"/>
            <a:chOff x="233875" y="3418575"/>
            <a:chExt cx="7495225" cy="738900"/>
          </a:xfrm>
        </p:grpSpPr>
        <p:sp>
          <p:nvSpPr>
            <p:cNvPr id="573" name="Google Shape;573;p62"/>
            <p:cNvSpPr/>
            <p:nvPr/>
          </p:nvSpPr>
          <p:spPr>
            <a:xfrm>
              <a:off x="1896200" y="3584775"/>
              <a:ext cx="5832900" cy="5727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Nunito"/>
                  <a:ea typeface="Nunito"/>
                  <a:cs typeface="Nunito"/>
                  <a:sym typeface="Nunito"/>
                </a:rPr>
                <a:t>WhatsApp preferred over Discord in case there are many images to be seen, since they all get directly downloaded into the gallery.</a:t>
              </a:r>
              <a:endParaRPr>
                <a:latin typeface="Nunito"/>
                <a:ea typeface="Nunito"/>
                <a:cs typeface="Nunito"/>
                <a:sym typeface="Nunito"/>
              </a:endParaRPr>
            </a:p>
          </p:txBody>
        </p:sp>
        <p:sp>
          <p:nvSpPr>
            <p:cNvPr id="574" name="Google Shape;574;p62"/>
            <p:cNvSpPr/>
            <p:nvPr/>
          </p:nvSpPr>
          <p:spPr>
            <a:xfrm>
              <a:off x="1526311" y="3584775"/>
              <a:ext cx="629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latin typeface="Nunito"/>
                <a:ea typeface="Nunito"/>
                <a:cs typeface="Nunito"/>
                <a:sym typeface="Nunito"/>
              </a:endParaRPr>
            </a:p>
          </p:txBody>
        </p:sp>
        <p:sp>
          <p:nvSpPr>
            <p:cNvPr id="575" name="Google Shape;575;p62"/>
            <p:cNvSpPr txBox="1"/>
            <p:nvPr/>
          </p:nvSpPr>
          <p:spPr>
            <a:xfrm>
              <a:off x="1572738" y="3678675"/>
              <a:ext cx="629700" cy="28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040C28"/>
                  </a:solidFill>
                  <a:latin typeface="Nunito"/>
                  <a:ea typeface="Nunito"/>
                  <a:cs typeface="Nunito"/>
                  <a:sym typeface="Nunito"/>
                </a:rPr>
                <a:t>P1.3</a:t>
              </a:r>
              <a:endParaRPr b="1" sz="1200">
                <a:latin typeface="Nunito"/>
                <a:ea typeface="Nunito"/>
                <a:cs typeface="Nunito"/>
                <a:sym typeface="Nunito"/>
              </a:endParaRPr>
            </a:p>
          </p:txBody>
        </p:sp>
        <p:sp>
          <p:nvSpPr>
            <p:cNvPr id="576" name="Google Shape;576;p62"/>
            <p:cNvSpPr txBox="1"/>
            <p:nvPr/>
          </p:nvSpPr>
          <p:spPr>
            <a:xfrm>
              <a:off x="233875" y="3418575"/>
              <a:ext cx="1124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Samsung S7, High School Student</a:t>
              </a:r>
              <a:endParaRPr sz="1200">
                <a:solidFill>
                  <a:schemeClr val="dk1"/>
                </a:solidFill>
                <a:latin typeface="Nunito"/>
                <a:ea typeface="Nunito"/>
                <a:cs typeface="Nunito"/>
                <a:sym typeface="Nunito"/>
              </a:endParaRPr>
            </a:p>
          </p:txBody>
        </p:sp>
      </p:grpSp>
      <p:grpSp>
        <p:nvGrpSpPr>
          <p:cNvPr id="577" name="Google Shape;577;p62"/>
          <p:cNvGrpSpPr/>
          <p:nvPr/>
        </p:nvGrpSpPr>
        <p:grpSpPr>
          <a:xfrm>
            <a:off x="0" y="1210453"/>
            <a:ext cx="8792025" cy="792197"/>
            <a:chOff x="0" y="907863"/>
            <a:chExt cx="8792025" cy="594163"/>
          </a:xfrm>
        </p:grpSpPr>
        <p:sp>
          <p:nvSpPr>
            <p:cNvPr id="578" name="Google Shape;578;p62"/>
            <p:cNvSpPr txBox="1"/>
            <p:nvPr/>
          </p:nvSpPr>
          <p:spPr>
            <a:xfrm>
              <a:off x="1147775" y="907875"/>
              <a:ext cx="1490100" cy="461700"/>
            </a:xfrm>
            <a:prstGeom prst="rect">
              <a:avLst/>
            </a:prstGeom>
            <a:noFill/>
            <a:ln cap="flat" cmpd="sng" w="19050">
              <a:solidFill>
                <a:schemeClr val="accent2"/>
              </a:solidFill>
              <a:prstDash val="dot"/>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Watch Specific </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File Sharing</a:t>
              </a:r>
              <a:endParaRPr>
                <a:latin typeface="Nunito"/>
                <a:ea typeface="Nunito"/>
                <a:cs typeface="Nunito"/>
                <a:sym typeface="Nunito"/>
              </a:endParaRPr>
            </a:p>
          </p:txBody>
        </p:sp>
        <p:sp>
          <p:nvSpPr>
            <p:cNvPr id="579" name="Google Shape;579;p62"/>
            <p:cNvSpPr/>
            <p:nvPr/>
          </p:nvSpPr>
          <p:spPr>
            <a:xfrm>
              <a:off x="3137925" y="929325"/>
              <a:ext cx="5654100" cy="5727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Nunito"/>
                  <a:ea typeface="Nunito"/>
                  <a:cs typeface="Nunito"/>
                  <a:sym typeface="Nunito"/>
                </a:rPr>
                <a:t>Data sharing like the data get collected on the watch, i transfer to my phone. Using Noisefit application.</a:t>
              </a:r>
              <a:endParaRPr>
                <a:latin typeface="Nunito"/>
                <a:ea typeface="Nunito"/>
                <a:cs typeface="Nunito"/>
                <a:sym typeface="Nunito"/>
              </a:endParaRPr>
            </a:p>
          </p:txBody>
        </p:sp>
        <p:sp>
          <p:nvSpPr>
            <p:cNvPr id="580" name="Google Shape;580;p62"/>
            <p:cNvSpPr txBox="1"/>
            <p:nvPr/>
          </p:nvSpPr>
          <p:spPr>
            <a:xfrm>
              <a:off x="0" y="907863"/>
              <a:ext cx="1124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RealMe </a:t>
              </a:r>
              <a:r>
                <a:rPr lang="en" sz="1200">
                  <a:solidFill>
                    <a:schemeClr val="dk1"/>
                  </a:solidFill>
                  <a:latin typeface="Nunito"/>
                  <a:ea typeface="Nunito"/>
                  <a:cs typeface="Nunito"/>
                  <a:sym typeface="Nunito"/>
                </a:rPr>
                <a:t>user, </a:t>
              </a:r>
              <a:endParaRPr sz="1200">
                <a:solidFill>
                  <a:schemeClr val="dk1"/>
                </a:solidFill>
                <a:latin typeface="Nunito"/>
                <a:ea typeface="Nunito"/>
                <a:cs typeface="Nunito"/>
                <a:sym typeface="Nunito"/>
              </a:endParaRPr>
            </a:p>
            <a:p>
              <a:pPr indent="0" lvl="0" marL="0" rtl="0" algn="l">
                <a:spcBef>
                  <a:spcPts val="0"/>
                </a:spcBef>
                <a:spcAft>
                  <a:spcPts val="0"/>
                </a:spcAft>
                <a:buNone/>
              </a:pPr>
              <a:r>
                <a:rPr lang="en" sz="1200">
                  <a:solidFill>
                    <a:schemeClr val="dk1"/>
                  </a:solidFill>
                  <a:latin typeface="Nunito"/>
                  <a:ea typeface="Nunito"/>
                  <a:cs typeface="Nunito"/>
                  <a:sym typeface="Nunito"/>
                </a:rPr>
                <a:t>student</a:t>
              </a:r>
              <a:endParaRPr sz="1200">
                <a:solidFill>
                  <a:schemeClr val="dk1"/>
                </a:solidFill>
                <a:latin typeface="Nunito"/>
                <a:ea typeface="Nunito"/>
                <a:cs typeface="Nunito"/>
                <a:sym typeface="Nunito"/>
              </a:endParaRPr>
            </a:p>
          </p:txBody>
        </p:sp>
      </p:grpSp>
      <p:sp>
        <p:nvSpPr>
          <p:cNvPr id="581" name="Google Shape;581;p62"/>
          <p:cNvSpPr/>
          <p:nvPr/>
        </p:nvSpPr>
        <p:spPr>
          <a:xfrm>
            <a:off x="2719186" y="1210500"/>
            <a:ext cx="629700" cy="763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latin typeface="Nunito"/>
              <a:ea typeface="Nunito"/>
              <a:cs typeface="Nunito"/>
              <a:sym typeface="Nunito"/>
            </a:endParaRPr>
          </a:p>
        </p:txBody>
      </p:sp>
      <p:sp>
        <p:nvSpPr>
          <p:cNvPr id="582" name="Google Shape;582;p62"/>
          <p:cNvSpPr txBox="1"/>
          <p:nvPr/>
        </p:nvSpPr>
        <p:spPr>
          <a:xfrm>
            <a:off x="2719163" y="1335700"/>
            <a:ext cx="629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040C28"/>
                </a:solidFill>
                <a:latin typeface="Nunito"/>
                <a:ea typeface="Nunito"/>
                <a:cs typeface="Nunito"/>
                <a:sym typeface="Nunito"/>
              </a:rPr>
              <a:t>P 3.2</a:t>
            </a:r>
            <a:endParaRPr b="1" sz="1200">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descr="Forms response chart. Question title: Which mobile devices do you own? (Please select all that apply) . Number of responses: 17 responses." id="185" name="Google Shape;185;p27" title="Which mobile devices do you own? (Please select all that apply) "/>
          <p:cNvPicPr preferRelativeResize="0"/>
          <p:nvPr/>
        </p:nvPicPr>
        <p:blipFill>
          <a:blip r:embed="rId3">
            <a:alphaModFix/>
          </a:blip>
          <a:stretch>
            <a:fillRect/>
          </a:stretch>
        </p:blipFill>
        <p:spPr>
          <a:xfrm>
            <a:off x="0" y="0"/>
            <a:ext cx="5424973" cy="2543600"/>
          </a:xfrm>
          <a:prstGeom prst="rect">
            <a:avLst/>
          </a:prstGeom>
          <a:noFill/>
          <a:ln>
            <a:noFill/>
          </a:ln>
        </p:spPr>
      </p:pic>
      <p:pic>
        <p:nvPicPr>
          <p:cNvPr descr="Forms response chart. Question title: Which other devices do you own? (Please select all that apply) . Number of responses: 16 responses." id="186" name="Google Shape;186;p27" title="Which other devices do you own? (Please select all that apply) "/>
          <p:cNvPicPr preferRelativeResize="0"/>
          <p:nvPr/>
        </p:nvPicPr>
        <p:blipFill>
          <a:blip r:embed="rId4">
            <a:alphaModFix/>
          </a:blip>
          <a:stretch>
            <a:fillRect/>
          </a:stretch>
        </p:blipFill>
        <p:spPr>
          <a:xfrm>
            <a:off x="3990175" y="3391466"/>
            <a:ext cx="5153823" cy="339146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63"/>
          <p:cNvSpPr txBox="1"/>
          <p:nvPr>
            <p:ph idx="4294967295" type="title"/>
          </p:nvPr>
        </p:nvSpPr>
        <p:spPr>
          <a:xfrm>
            <a:off x="713250" y="142967"/>
            <a:ext cx="77175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Organisation and Storage</a:t>
            </a:r>
            <a:endParaRPr/>
          </a:p>
        </p:txBody>
      </p:sp>
      <p:sp>
        <p:nvSpPr>
          <p:cNvPr id="588" name="Google Shape;588;p63"/>
          <p:cNvSpPr txBox="1"/>
          <p:nvPr/>
        </p:nvSpPr>
        <p:spPr>
          <a:xfrm>
            <a:off x="5995475" y="7250000"/>
            <a:ext cx="3000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Nunito"/>
                <a:ea typeface="Nunito"/>
                <a:cs typeface="Nunito"/>
                <a:sym typeface="Nunito"/>
              </a:rPr>
              <a:t>Respondents had different ways of dealing with device storage: </a:t>
            </a:r>
            <a:r>
              <a:rPr b="1" lang="en" sz="1000">
                <a:solidFill>
                  <a:schemeClr val="dk1"/>
                </a:solidFill>
                <a:latin typeface="Nunito"/>
                <a:ea typeface="Nunito"/>
                <a:cs typeface="Nunito"/>
                <a:sym typeface="Nunito"/>
              </a:rPr>
              <a:t>P1.3 </a:t>
            </a:r>
            <a:r>
              <a:rPr lang="en" sz="1000">
                <a:solidFill>
                  <a:schemeClr val="dk1"/>
                </a:solidFill>
                <a:latin typeface="Nunito"/>
                <a:ea typeface="Nunito"/>
                <a:cs typeface="Nunito"/>
                <a:sym typeface="Nunito"/>
              </a:rPr>
              <a:t>makes sure to go through old files when 'bored' and delete the ones not necessary. </a:t>
            </a:r>
            <a:r>
              <a:rPr b="1" lang="en" sz="1000">
                <a:solidFill>
                  <a:schemeClr val="dk1"/>
                </a:solidFill>
                <a:latin typeface="Nunito"/>
                <a:ea typeface="Nunito"/>
                <a:cs typeface="Nunito"/>
                <a:sym typeface="Nunito"/>
              </a:rPr>
              <a:t>P1.5 </a:t>
            </a:r>
            <a:r>
              <a:rPr lang="en" sz="1000">
                <a:solidFill>
                  <a:schemeClr val="dk1"/>
                </a:solidFill>
                <a:latin typeface="Nunito"/>
                <a:ea typeface="Nunito"/>
                <a:cs typeface="Nunito"/>
                <a:sym typeface="Nunito"/>
              </a:rPr>
              <a:t>sorts out all files on his phone at the end of the semester, transfers the files he needs onto his laptop and deletes the rest.</a:t>
            </a:r>
            <a:endParaRPr>
              <a:latin typeface="Nunito"/>
              <a:ea typeface="Nunito"/>
              <a:cs typeface="Nunito"/>
              <a:sym typeface="Nunito"/>
            </a:endParaRPr>
          </a:p>
        </p:txBody>
      </p:sp>
      <p:sp>
        <p:nvSpPr>
          <p:cNvPr id="589" name="Google Shape;589;p63"/>
          <p:cNvSpPr txBox="1"/>
          <p:nvPr/>
        </p:nvSpPr>
        <p:spPr>
          <a:xfrm>
            <a:off x="2106900" y="982733"/>
            <a:ext cx="4930200" cy="679500"/>
          </a:xfrm>
          <a:prstGeom prst="rect">
            <a:avLst/>
          </a:prstGeom>
          <a:noFill/>
          <a:ln cap="flat" cmpd="sng" w="19050">
            <a:solidFill>
              <a:srgbClr val="FFA333"/>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600">
                <a:latin typeface="Nunito"/>
                <a:ea typeface="Nunito"/>
                <a:cs typeface="Nunito"/>
                <a:sym typeface="Nunito"/>
              </a:rPr>
              <a:t>Organising in Cloud is a tedious task but is also used on multiple devices.</a:t>
            </a:r>
            <a:endParaRPr>
              <a:latin typeface="Nunito"/>
              <a:ea typeface="Nunito"/>
              <a:cs typeface="Nunito"/>
              <a:sym typeface="Nunito"/>
            </a:endParaRPr>
          </a:p>
        </p:txBody>
      </p:sp>
      <p:grpSp>
        <p:nvGrpSpPr>
          <p:cNvPr id="590" name="Google Shape;590;p63"/>
          <p:cNvGrpSpPr/>
          <p:nvPr/>
        </p:nvGrpSpPr>
        <p:grpSpPr>
          <a:xfrm>
            <a:off x="0" y="2332375"/>
            <a:ext cx="8275675" cy="1689558"/>
            <a:chOff x="0" y="1749325"/>
            <a:chExt cx="8275675" cy="1267200"/>
          </a:xfrm>
        </p:grpSpPr>
        <p:sp>
          <p:nvSpPr>
            <p:cNvPr id="591" name="Google Shape;591;p63"/>
            <p:cNvSpPr/>
            <p:nvPr/>
          </p:nvSpPr>
          <p:spPr>
            <a:xfrm>
              <a:off x="1430275" y="1749325"/>
              <a:ext cx="6845400" cy="12672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Nunito"/>
                  <a:ea typeface="Nunito"/>
                  <a:cs typeface="Nunito"/>
                  <a:sym typeface="Nunito"/>
                </a:rPr>
                <a:t>And the thing is, with platforms like this (cloud), you can have specific folders, like if I receive just for yesterday, I can make a folder of yesterday's date.</a:t>
              </a:r>
              <a:endParaRPr sz="1200">
                <a:solidFill>
                  <a:schemeClr val="dk1"/>
                </a:solidFill>
                <a:latin typeface="Nunito"/>
                <a:ea typeface="Nunito"/>
                <a:cs typeface="Nunito"/>
                <a:sym typeface="Nunito"/>
              </a:endParaRPr>
            </a:p>
            <a:p>
              <a:pPr indent="0" lvl="0" marL="0" rtl="0" algn="ctr">
                <a:spcBef>
                  <a:spcPts val="0"/>
                </a:spcBef>
                <a:spcAft>
                  <a:spcPts val="0"/>
                </a:spcAft>
                <a:buNone/>
              </a:pPr>
              <a:r>
                <a:rPr lang="en" sz="1200">
                  <a:solidFill>
                    <a:schemeClr val="dk1"/>
                  </a:solidFill>
                  <a:latin typeface="Nunito"/>
                  <a:ea typeface="Nunito"/>
                  <a:cs typeface="Nunito"/>
                  <a:sym typeface="Nunito"/>
                </a:rPr>
                <a:t>But if I get it to my phone, there will be a lot of another media also that I will receive through other contacts. Those will be also stored in the same date and when I have to go through all the photos, I'll have to select each one of them which is related to this or not. And going through that is a tedious work.</a:t>
              </a:r>
              <a:endParaRPr sz="1200">
                <a:solidFill>
                  <a:schemeClr val="dk1"/>
                </a:solidFill>
                <a:latin typeface="Nunito"/>
                <a:ea typeface="Nunito"/>
                <a:cs typeface="Nunito"/>
                <a:sym typeface="Nunito"/>
              </a:endParaRPr>
            </a:p>
          </p:txBody>
        </p:sp>
        <p:sp>
          <p:nvSpPr>
            <p:cNvPr id="592" name="Google Shape;592;p63"/>
            <p:cNvSpPr/>
            <p:nvPr/>
          </p:nvSpPr>
          <p:spPr>
            <a:xfrm>
              <a:off x="942638" y="2096575"/>
              <a:ext cx="629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latin typeface="Nunito"/>
                <a:ea typeface="Nunito"/>
                <a:cs typeface="Nunito"/>
                <a:sym typeface="Nunito"/>
              </a:endParaRPr>
            </a:p>
          </p:txBody>
        </p:sp>
        <p:sp>
          <p:nvSpPr>
            <p:cNvPr id="593" name="Google Shape;593;p63"/>
            <p:cNvSpPr txBox="1"/>
            <p:nvPr/>
          </p:nvSpPr>
          <p:spPr>
            <a:xfrm>
              <a:off x="942625" y="2190463"/>
              <a:ext cx="629700" cy="28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rgbClr val="040C28"/>
                  </a:solidFill>
                  <a:latin typeface="Nunito"/>
                  <a:ea typeface="Nunito"/>
                  <a:cs typeface="Nunito"/>
                  <a:sym typeface="Nunito"/>
                </a:rPr>
                <a:t>P1.4</a:t>
              </a:r>
              <a:endParaRPr b="1" sz="1200">
                <a:latin typeface="Nunito"/>
                <a:ea typeface="Nunito"/>
                <a:cs typeface="Nunito"/>
                <a:sym typeface="Nunito"/>
              </a:endParaRPr>
            </a:p>
          </p:txBody>
        </p:sp>
        <p:sp>
          <p:nvSpPr>
            <p:cNvPr id="594" name="Google Shape;594;p63"/>
            <p:cNvSpPr txBox="1"/>
            <p:nvPr/>
          </p:nvSpPr>
          <p:spPr>
            <a:xfrm>
              <a:off x="0" y="1979000"/>
              <a:ext cx="887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Samsung user, Student</a:t>
              </a:r>
              <a:endParaRPr sz="1200">
                <a:solidFill>
                  <a:schemeClr val="dk1"/>
                </a:solidFill>
                <a:latin typeface="Nunito"/>
                <a:ea typeface="Nunito"/>
                <a:cs typeface="Nunito"/>
                <a:sym typeface="Nunito"/>
              </a:endParaRPr>
            </a:p>
          </p:txBody>
        </p:sp>
      </p:grpSp>
      <p:grpSp>
        <p:nvGrpSpPr>
          <p:cNvPr id="595" name="Google Shape;595;p63"/>
          <p:cNvGrpSpPr/>
          <p:nvPr/>
        </p:nvGrpSpPr>
        <p:grpSpPr>
          <a:xfrm>
            <a:off x="617625" y="4303592"/>
            <a:ext cx="7346300" cy="824196"/>
            <a:chOff x="617625" y="3227775"/>
            <a:chExt cx="7346300" cy="618162"/>
          </a:xfrm>
        </p:grpSpPr>
        <p:sp>
          <p:nvSpPr>
            <p:cNvPr id="596" name="Google Shape;596;p63"/>
            <p:cNvSpPr/>
            <p:nvPr/>
          </p:nvSpPr>
          <p:spPr>
            <a:xfrm>
              <a:off x="2309825" y="3273238"/>
              <a:ext cx="5654100" cy="5727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303030"/>
                  </a:solidFill>
                  <a:latin typeface="Nunito"/>
                  <a:ea typeface="Nunito"/>
                  <a:cs typeface="Nunito"/>
                  <a:sym typeface="Nunito"/>
                </a:rPr>
                <a:t>Cloud storage, I use when I have to view it using laptop as well or when I have to view it from multiple devices</a:t>
              </a:r>
              <a:r>
                <a:rPr lang="en" sz="1200">
                  <a:solidFill>
                    <a:srgbClr val="303030"/>
                  </a:solidFill>
                </a:rPr>
                <a:t>.</a:t>
              </a:r>
              <a:endParaRPr sz="2000">
                <a:solidFill>
                  <a:schemeClr val="dk1"/>
                </a:solidFill>
              </a:endParaRPr>
            </a:p>
          </p:txBody>
        </p:sp>
        <p:sp>
          <p:nvSpPr>
            <p:cNvPr id="597" name="Google Shape;597;p63"/>
            <p:cNvSpPr/>
            <p:nvPr/>
          </p:nvSpPr>
          <p:spPr>
            <a:xfrm>
              <a:off x="1742013" y="3227775"/>
              <a:ext cx="629700" cy="572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latin typeface="Nunito"/>
                <a:ea typeface="Nunito"/>
                <a:cs typeface="Nunito"/>
                <a:sym typeface="Nunito"/>
              </a:endParaRPr>
            </a:p>
          </p:txBody>
        </p:sp>
        <p:sp>
          <p:nvSpPr>
            <p:cNvPr id="598" name="Google Shape;598;p63"/>
            <p:cNvSpPr txBox="1"/>
            <p:nvPr/>
          </p:nvSpPr>
          <p:spPr>
            <a:xfrm>
              <a:off x="1742025" y="3321663"/>
              <a:ext cx="629700" cy="28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rgbClr val="040C28"/>
                  </a:solidFill>
                  <a:latin typeface="Nunito"/>
                  <a:ea typeface="Nunito"/>
                  <a:cs typeface="Nunito"/>
                  <a:sym typeface="Nunito"/>
                </a:rPr>
                <a:t>P3.2</a:t>
              </a:r>
              <a:endParaRPr b="1" sz="1200">
                <a:latin typeface="Nunito"/>
                <a:ea typeface="Nunito"/>
                <a:cs typeface="Nunito"/>
                <a:sym typeface="Nunito"/>
              </a:endParaRPr>
            </a:p>
          </p:txBody>
        </p:sp>
        <p:sp>
          <p:nvSpPr>
            <p:cNvPr id="599" name="Google Shape;599;p63"/>
            <p:cNvSpPr txBox="1"/>
            <p:nvPr/>
          </p:nvSpPr>
          <p:spPr>
            <a:xfrm>
              <a:off x="617625" y="3237063"/>
              <a:ext cx="1124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RealMe user, </a:t>
              </a:r>
              <a:endParaRPr sz="1200">
                <a:solidFill>
                  <a:schemeClr val="dk1"/>
                </a:solidFill>
                <a:latin typeface="Nunito"/>
                <a:ea typeface="Nunito"/>
                <a:cs typeface="Nunito"/>
                <a:sym typeface="Nunito"/>
              </a:endParaRPr>
            </a:p>
            <a:p>
              <a:pPr indent="0" lvl="0" marL="0" rtl="0" algn="l">
                <a:spcBef>
                  <a:spcPts val="0"/>
                </a:spcBef>
                <a:spcAft>
                  <a:spcPts val="0"/>
                </a:spcAft>
                <a:buNone/>
              </a:pPr>
              <a:r>
                <a:rPr lang="en" sz="1200">
                  <a:solidFill>
                    <a:schemeClr val="dk1"/>
                  </a:solidFill>
                  <a:latin typeface="Nunito"/>
                  <a:ea typeface="Nunito"/>
                  <a:cs typeface="Nunito"/>
                  <a:sym typeface="Nunito"/>
                </a:rPr>
                <a:t>student</a:t>
              </a:r>
              <a:endParaRPr sz="1200">
                <a:solidFill>
                  <a:schemeClr val="dk1"/>
                </a:solidFill>
                <a:latin typeface="Nunito"/>
                <a:ea typeface="Nunito"/>
                <a:cs typeface="Nunito"/>
                <a:sym typeface="Nuni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64"/>
          <p:cNvSpPr txBox="1"/>
          <p:nvPr>
            <p:ph idx="4294967295" type="title"/>
          </p:nvPr>
        </p:nvSpPr>
        <p:spPr>
          <a:xfrm>
            <a:off x="605775" y="142967"/>
            <a:ext cx="77175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Organisation and Storage</a:t>
            </a:r>
            <a:endParaRPr/>
          </a:p>
        </p:txBody>
      </p:sp>
      <p:sp>
        <p:nvSpPr>
          <p:cNvPr id="605" name="Google Shape;605;p64"/>
          <p:cNvSpPr txBox="1"/>
          <p:nvPr/>
        </p:nvSpPr>
        <p:spPr>
          <a:xfrm>
            <a:off x="2106900" y="982733"/>
            <a:ext cx="4930200" cy="679500"/>
          </a:xfrm>
          <a:prstGeom prst="rect">
            <a:avLst/>
          </a:prstGeom>
          <a:noFill/>
          <a:ln cap="flat" cmpd="sng" w="19050">
            <a:solidFill>
              <a:schemeClr val="lt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600">
                <a:latin typeface="Nunito"/>
                <a:ea typeface="Nunito"/>
                <a:cs typeface="Nunito"/>
                <a:sym typeface="Nunito"/>
              </a:rPr>
              <a:t>Web application, BackUp options, and Extra cloud storage is purchased to facilitate storage issues</a:t>
            </a:r>
            <a:endParaRPr>
              <a:latin typeface="Nunito"/>
              <a:ea typeface="Nunito"/>
              <a:cs typeface="Nunito"/>
              <a:sym typeface="Nunito"/>
            </a:endParaRPr>
          </a:p>
        </p:txBody>
      </p:sp>
      <p:sp>
        <p:nvSpPr>
          <p:cNvPr id="606" name="Google Shape;606;p64"/>
          <p:cNvSpPr/>
          <p:nvPr/>
        </p:nvSpPr>
        <p:spPr>
          <a:xfrm>
            <a:off x="2027350" y="5971233"/>
            <a:ext cx="5654100" cy="7635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303030"/>
                </a:solidFill>
                <a:latin typeface="Nunito"/>
                <a:ea typeface="Nunito"/>
                <a:cs typeface="Nunito"/>
                <a:sym typeface="Nunito"/>
              </a:rPr>
              <a:t>Backup photos to Google Photos. Purchased extra cloud storage – Google One annual plan </a:t>
            </a:r>
            <a:endParaRPr sz="2000">
              <a:solidFill>
                <a:schemeClr val="dk1"/>
              </a:solidFill>
            </a:endParaRPr>
          </a:p>
        </p:txBody>
      </p:sp>
      <p:sp>
        <p:nvSpPr>
          <p:cNvPr id="607" name="Google Shape;607;p64"/>
          <p:cNvSpPr/>
          <p:nvPr/>
        </p:nvSpPr>
        <p:spPr>
          <a:xfrm>
            <a:off x="1546013" y="5940917"/>
            <a:ext cx="629700" cy="763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latin typeface="Nunito"/>
              <a:ea typeface="Nunito"/>
              <a:cs typeface="Nunito"/>
              <a:sym typeface="Nunito"/>
            </a:endParaRPr>
          </a:p>
        </p:txBody>
      </p:sp>
      <p:sp>
        <p:nvSpPr>
          <p:cNvPr id="608" name="Google Shape;608;p64"/>
          <p:cNvSpPr txBox="1"/>
          <p:nvPr/>
        </p:nvSpPr>
        <p:spPr>
          <a:xfrm>
            <a:off x="1546025" y="6066133"/>
            <a:ext cx="6297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rgbClr val="040C28"/>
                </a:solidFill>
                <a:latin typeface="Nunito"/>
                <a:ea typeface="Nunito"/>
                <a:cs typeface="Nunito"/>
                <a:sym typeface="Nunito"/>
              </a:rPr>
              <a:t>P3.4</a:t>
            </a:r>
            <a:endParaRPr b="1" sz="1200">
              <a:latin typeface="Nunito"/>
              <a:ea typeface="Nunito"/>
              <a:cs typeface="Nunito"/>
              <a:sym typeface="Nunito"/>
            </a:endParaRPr>
          </a:p>
        </p:txBody>
      </p:sp>
      <p:grpSp>
        <p:nvGrpSpPr>
          <p:cNvPr id="609" name="Google Shape;609;p64"/>
          <p:cNvGrpSpPr/>
          <p:nvPr/>
        </p:nvGrpSpPr>
        <p:grpSpPr>
          <a:xfrm>
            <a:off x="109475" y="4785964"/>
            <a:ext cx="7571975" cy="1192387"/>
            <a:chOff x="109475" y="3589563"/>
            <a:chExt cx="7571975" cy="894312"/>
          </a:xfrm>
        </p:grpSpPr>
        <p:sp>
          <p:nvSpPr>
            <p:cNvPr id="610" name="Google Shape;610;p64"/>
            <p:cNvSpPr/>
            <p:nvPr/>
          </p:nvSpPr>
          <p:spPr>
            <a:xfrm>
              <a:off x="2027350" y="3612300"/>
              <a:ext cx="5654100" cy="5727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303030"/>
                  </a:solidFill>
                  <a:latin typeface="Nunito"/>
                  <a:ea typeface="Nunito"/>
                  <a:cs typeface="Nunito"/>
                  <a:sym typeface="Nunito"/>
                </a:rPr>
                <a:t>Google Workspace paid plan is available at the workplace, files are shared in that ecosystem</a:t>
              </a:r>
              <a:endParaRPr sz="2000">
                <a:solidFill>
                  <a:schemeClr val="dk1"/>
                </a:solidFill>
              </a:endParaRPr>
            </a:p>
          </p:txBody>
        </p:sp>
        <p:sp>
          <p:nvSpPr>
            <p:cNvPr id="611" name="Google Shape;611;p64"/>
            <p:cNvSpPr/>
            <p:nvPr/>
          </p:nvSpPr>
          <p:spPr>
            <a:xfrm>
              <a:off x="1546013" y="3589563"/>
              <a:ext cx="629700" cy="572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latin typeface="Nunito"/>
                <a:ea typeface="Nunito"/>
                <a:cs typeface="Nunito"/>
                <a:sym typeface="Nunito"/>
              </a:endParaRPr>
            </a:p>
          </p:txBody>
        </p:sp>
        <p:sp>
          <p:nvSpPr>
            <p:cNvPr id="612" name="Google Shape;612;p64"/>
            <p:cNvSpPr txBox="1"/>
            <p:nvPr/>
          </p:nvSpPr>
          <p:spPr>
            <a:xfrm>
              <a:off x="1546025" y="3683475"/>
              <a:ext cx="629700" cy="28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rgbClr val="040C28"/>
                  </a:solidFill>
                  <a:latin typeface="Nunito"/>
                  <a:ea typeface="Nunito"/>
                  <a:cs typeface="Nunito"/>
                  <a:sym typeface="Nunito"/>
                </a:rPr>
                <a:t>P3.4</a:t>
              </a:r>
              <a:endParaRPr b="1" sz="1200">
                <a:latin typeface="Nunito"/>
                <a:ea typeface="Nunito"/>
                <a:cs typeface="Nunito"/>
                <a:sym typeface="Nunito"/>
              </a:endParaRPr>
            </a:p>
          </p:txBody>
        </p:sp>
        <p:sp>
          <p:nvSpPr>
            <p:cNvPr id="613" name="Google Shape;613;p64"/>
            <p:cNvSpPr txBox="1"/>
            <p:nvPr/>
          </p:nvSpPr>
          <p:spPr>
            <a:xfrm>
              <a:off x="109475" y="4068375"/>
              <a:ext cx="1624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iPhone user, </a:t>
              </a:r>
              <a:endParaRPr sz="1200">
                <a:solidFill>
                  <a:schemeClr val="dk1"/>
                </a:solidFill>
                <a:latin typeface="Nunito"/>
                <a:ea typeface="Nunito"/>
                <a:cs typeface="Nunito"/>
                <a:sym typeface="Nunito"/>
              </a:endParaRPr>
            </a:p>
            <a:p>
              <a:pPr indent="0" lvl="0" marL="0" rtl="0" algn="l">
                <a:spcBef>
                  <a:spcPts val="0"/>
                </a:spcBef>
                <a:spcAft>
                  <a:spcPts val="0"/>
                </a:spcAft>
                <a:buNone/>
              </a:pPr>
              <a:r>
                <a:rPr lang="en" sz="1200">
                  <a:solidFill>
                    <a:schemeClr val="dk1"/>
                  </a:solidFill>
                  <a:latin typeface="Nunito"/>
                  <a:ea typeface="Nunito"/>
                  <a:cs typeface="Nunito"/>
                  <a:sym typeface="Nunito"/>
                </a:rPr>
                <a:t>working professional</a:t>
              </a:r>
              <a:endParaRPr sz="1200">
                <a:solidFill>
                  <a:schemeClr val="dk1"/>
                </a:solidFill>
                <a:latin typeface="Nunito"/>
                <a:ea typeface="Nunito"/>
                <a:cs typeface="Nunito"/>
                <a:sym typeface="Nunito"/>
              </a:endParaRPr>
            </a:p>
          </p:txBody>
        </p:sp>
      </p:grpSp>
      <p:grpSp>
        <p:nvGrpSpPr>
          <p:cNvPr id="614" name="Google Shape;614;p64"/>
          <p:cNvGrpSpPr/>
          <p:nvPr/>
        </p:nvGrpSpPr>
        <p:grpSpPr>
          <a:xfrm>
            <a:off x="129975" y="1800122"/>
            <a:ext cx="7482650" cy="1016975"/>
            <a:chOff x="129975" y="1350125"/>
            <a:chExt cx="7482650" cy="762750"/>
          </a:xfrm>
        </p:grpSpPr>
        <p:sp>
          <p:nvSpPr>
            <p:cNvPr id="615" name="Google Shape;615;p64"/>
            <p:cNvSpPr/>
            <p:nvPr/>
          </p:nvSpPr>
          <p:spPr>
            <a:xfrm>
              <a:off x="1958525" y="1540175"/>
              <a:ext cx="5654100" cy="5727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303030"/>
                  </a:solidFill>
                  <a:latin typeface="Nunito"/>
                  <a:ea typeface="Nunito"/>
                  <a:cs typeface="Nunito"/>
                  <a:sym typeface="Nunito"/>
                </a:rPr>
                <a:t>Telegram Web is used to view all images first before downloading them, to avoid clogging up device storage.</a:t>
              </a:r>
              <a:endParaRPr sz="2000">
                <a:solidFill>
                  <a:schemeClr val="dk1"/>
                </a:solidFill>
              </a:endParaRPr>
            </a:p>
          </p:txBody>
        </p:sp>
        <p:sp>
          <p:nvSpPr>
            <p:cNvPr id="616" name="Google Shape;616;p64"/>
            <p:cNvSpPr/>
            <p:nvPr/>
          </p:nvSpPr>
          <p:spPr>
            <a:xfrm>
              <a:off x="1390713" y="1494713"/>
              <a:ext cx="629700" cy="572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latin typeface="Nunito"/>
                <a:ea typeface="Nunito"/>
                <a:cs typeface="Nunito"/>
                <a:sym typeface="Nunito"/>
              </a:endParaRPr>
            </a:p>
          </p:txBody>
        </p:sp>
        <p:sp>
          <p:nvSpPr>
            <p:cNvPr id="617" name="Google Shape;617;p64"/>
            <p:cNvSpPr txBox="1"/>
            <p:nvPr/>
          </p:nvSpPr>
          <p:spPr>
            <a:xfrm>
              <a:off x="1390725" y="1588600"/>
              <a:ext cx="629700" cy="28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rgbClr val="040C28"/>
                  </a:solidFill>
                  <a:latin typeface="Nunito"/>
                  <a:ea typeface="Nunito"/>
                  <a:cs typeface="Nunito"/>
                  <a:sym typeface="Nunito"/>
                </a:rPr>
                <a:t>P1.1</a:t>
              </a:r>
              <a:endParaRPr b="1" sz="1200">
                <a:latin typeface="Nunito"/>
                <a:ea typeface="Nunito"/>
                <a:cs typeface="Nunito"/>
                <a:sym typeface="Nunito"/>
              </a:endParaRPr>
            </a:p>
          </p:txBody>
        </p:sp>
        <p:sp>
          <p:nvSpPr>
            <p:cNvPr id="618" name="Google Shape;618;p64"/>
            <p:cNvSpPr txBox="1"/>
            <p:nvPr/>
          </p:nvSpPr>
          <p:spPr>
            <a:xfrm>
              <a:off x="129975" y="1350125"/>
              <a:ext cx="1379400" cy="6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Nunito"/>
                  <a:ea typeface="Nunito"/>
                  <a:cs typeface="Nunito"/>
                  <a:sym typeface="Nunito"/>
                </a:rPr>
                <a:t>Samsung phone user, student</a:t>
              </a:r>
              <a:endParaRPr>
                <a:solidFill>
                  <a:schemeClr val="dk1"/>
                </a:solidFill>
                <a:latin typeface="Nunito"/>
                <a:ea typeface="Nunito"/>
                <a:cs typeface="Nunito"/>
                <a:sym typeface="Nunito"/>
              </a:endParaRPr>
            </a:p>
          </p:txBody>
        </p:sp>
      </p:grpSp>
      <p:grpSp>
        <p:nvGrpSpPr>
          <p:cNvPr id="619" name="Google Shape;619;p64"/>
          <p:cNvGrpSpPr/>
          <p:nvPr/>
        </p:nvGrpSpPr>
        <p:grpSpPr>
          <a:xfrm>
            <a:off x="257475" y="3389432"/>
            <a:ext cx="7355150" cy="793897"/>
            <a:chOff x="257475" y="2542138"/>
            <a:chExt cx="7355150" cy="595437"/>
          </a:xfrm>
        </p:grpSpPr>
        <p:sp>
          <p:nvSpPr>
            <p:cNvPr id="620" name="Google Shape;620;p64"/>
            <p:cNvSpPr/>
            <p:nvPr/>
          </p:nvSpPr>
          <p:spPr>
            <a:xfrm>
              <a:off x="1958525" y="2564875"/>
              <a:ext cx="5654100" cy="5727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303030"/>
                  </a:solidFill>
                  <a:latin typeface="Nunito"/>
                  <a:ea typeface="Nunito"/>
                  <a:cs typeface="Nunito"/>
                  <a:sym typeface="Nunito"/>
                </a:rPr>
                <a:t>Clear storage, delete screenshots and large files (according to Google Photos utilities) to make space.</a:t>
              </a:r>
              <a:endParaRPr sz="2000">
                <a:solidFill>
                  <a:schemeClr val="dk1"/>
                </a:solidFill>
              </a:endParaRPr>
            </a:p>
          </p:txBody>
        </p:sp>
        <p:sp>
          <p:nvSpPr>
            <p:cNvPr id="621" name="Google Shape;621;p64"/>
            <p:cNvSpPr/>
            <p:nvPr/>
          </p:nvSpPr>
          <p:spPr>
            <a:xfrm>
              <a:off x="1477188" y="2542138"/>
              <a:ext cx="629700" cy="572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latin typeface="Nunito"/>
                <a:ea typeface="Nunito"/>
                <a:cs typeface="Nunito"/>
                <a:sym typeface="Nunito"/>
              </a:endParaRPr>
            </a:p>
          </p:txBody>
        </p:sp>
        <p:sp>
          <p:nvSpPr>
            <p:cNvPr id="622" name="Google Shape;622;p64"/>
            <p:cNvSpPr txBox="1"/>
            <p:nvPr/>
          </p:nvSpPr>
          <p:spPr>
            <a:xfrm>
              <a:off x="1477200" y="2636050"/>
              <a:ext cx="629700" cy="28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rgbClr val="040C28"/>
                  </a:solidFill>
                  <a:latin typeface="Nunito"/>
                  <a:ea typeface="Nunito"/>
                  <a:cs typeface="Nunito"/>
                  <a:sym typeface="Nunito"/>
                </a:rPr>
                <a:t>P3.1</a:t>
              </a:r>
              <a:endParaRPr b="1" sz="1200">
                <a:latin typeface="Nunito"/>
                <a:ea typeface="Nunito"/>
                <a:cs typeface="Nunito"/>
                <a:sym typeface="Nunito"/>
              </a:endParaRPr>
            </a:p>
          </p:txBody>
        </p:sp>
        <p:sp>
          <p:nvSpPr>
            <p:cNvPr id="623" name="Google Shape;623;p64"/>
            <p:cNvSpPr txBox="1"/>
            <p:nvPr/>
          </p:nvSpPr>
          <p:spPr>
            <a:xfrm>
              <a:off x="257475" y="2551438"/>
              <a:ext cx="1124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Oppo </a:t>
              </a:r>
              <a:r>
                <a:rPr lang="en" sz="1200">
                  <a:solidFill>
                    <a:schemeClr val="dk1"/>
                  </a:solidFill>
                  <a:latin typeface="Nunito"/>
                  <a:ea typeface="Nunito"/>
                  <a:cs typeface="Nunito"/>
                  <a:sym typeface="Nunito"/>
                </a:rPr>
                <a:t>user, </a:t>
              </a:r>
              <a:endParaRPr sz="1200">
                <a:solidFill>
                  <a:schemeClr val="dk1"/>
                </a:solidFill>
                <a:latin typeface="Nunito"/>
                <a:ea typeface="Nunito"/>
                <a:cs typeface="Nunito"/>
                <a:sym typeface="Nunito"/>
              </a:endParaRPr>
            </a:p>
            <a:p>
              <a:pPr indent="0" lvl="0" marL="0" rtl="0" algn="l">
                <a:spcBef>
                  <a:spcPts val="0"/>
                </a:spcBef>
                <a:spcAft>
                  <a:spcPts val="0"/>
                </a:spcAft>
                <a:buNone/>
              </a:pPr>
              <a:r>
                <a:rPr lang="en" sz="1200">
                  <a:solidFill>
                    <a:schemeClr val="dk1"/>
                  </a:solidFill>
                  <a:latin typeface="Nunito"/>
                  <a:ea typeface="Nunito"/>
                  <a:cs typeface="Nunito"/>
                  <a:sym typeface="Nunito"/>
                </a:rPr>
                <a:t>student</a:t>
              </a:r>
              <a:endParaRPr sz="1200">
                <a:solidFill>
                  <a:schemeClr val="dk1"/>
                </a:solidFill>
                <a:latin typeface="Nunito"/>
                <a:ea typeface="Nunito"/>
                <a:cs typeface="Nunito"/>
                <a:sym typeface="Nuni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65"/>
          <p:cNvSpPr txBox="1"/>
          <p:nvPr>
            <p:ph idx="4294967295" type="title"/>
          </p:nvPr>
        </p:nvSpPr>
        <p:spPr>
          <a:xfrm>
            <a:off x="4110900" y="115300"/>
            <a:ext cx="15072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500"/>
              <a:t>Quality</a:t>
            </a:r>
            <a:endParaRPr sz="2700"/>
          </a:p>
        </p:txBody>
      </p:sp>
      <p:sp>
        <p:nvSpPr>
          <p:cNvPr id="629" name="Google Shape;629;p65"/>
          <p:cNvSpPr txBox="1"/>
          <p:nvPr/>
        </p:nvSpPr>
        <p:spPr>
          <a:xfrm>
            <a:off x="2663710" y="3353367"/>
            <a:ext cx="307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30" name="Google Shape;630;p65"/>
          <p:cNvSpPr txBox="1"/>
          <p:nvPr/>
        </p:nvSpPr>
        <p:spPr>
          <a:xfrm>
            <a:off x="4597400" y="4914500"/>
            <a:ext cx="30783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1100">
              <a:solidFill>
                <a:schemeClr val="dk1"/>
              </a:solidFill>
            </a:endParaRPr>
          </a:p>
        </p:txBody>
      </p:sp>
      <p:sp>
        <p:nvSpPr>
          <p:cNvPr id="631" name="Google Shape;631;p65"/>
          <p:cNvSpPr txBox="1"/>
          <p:nvPr/>
        </p:nvSpPr>
        <p:spPr>
          <a:xfrm>
            <a:off x="1885500" y="982633"/>
            <a:ext cx="5958000" cy="921300"/>
          </a:xfrm>
          <a:prstGeom prst="rect">
            <a:avLst/>
          </a:prstGeom>
          <a:noFill/>
          <a:ln cap="flat" cmpd="sng" w="1905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dk1"/>
                </a:solidFill>
                <a:latin typeface="Nunito"/>
                <a:ea typeface="Nunito"/>
                <a:cs typeface="Nunito"/>
                <a:sym typeface="Nunito"/>
              </a:rPr>
              <a:t>Alternatives to WhatsApp are used like Telegram, Google Drive, and Google Photos in case for high resolution</a:t>
            </a:r>
            <a:endParaRPr>
              <a:latin typeface="Nunito"/>
              <a:ea typeface="Nunito"/>
              <a:cs typeface="Nunito"/>
              <a:sym typeface="Nunito"/>
            </a:endParaRPr>
          </a:p>
        </p:txBody>
      </p:sp>
      <p:grpSp>
        <p:nvGrpSpPr>
          <p:cNvPr id="632" name="Google Shape;632;p65"/>
          <p:cNvGrpSpPr/>
          <p:nvPr/>
        </p:nvGrpSpPr>
        <p:grpSpPr>
          <a:xfrm>
            <a:off x="231975" y="5597060"/>
            <a:ext cx="7728132" cy="1004375"/>
            <a:chOff x="231975" y="4197900"/>
            <a:chExt cx="7728132" cy="753300"/>
          </a:xfrm>
        </p:grpSpPr>
        <p:sp>
          <p:nvSpPr>
            <p:cNvPr id="633" name="Google Shape;633;p65"/>
            <p:cNvSpPr/>
            <p:nvPr/>
          </p:nvSpPr>
          <p:spPr>
            <a:xfrm>
              <a:off x="2158407" y="4197900"/>
              <a:ext cx="5801700" cy="7533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Nunito"/>
                  <a:ea typeface="Nunito"/>
                  <a:cs typeface="Nunito"/>
                  <a:sym typeface="Nunito"/>
                </a:rPr>
                <a:t>If it’s screenshots, images, memes, or something, it’s probably Discord or WhatsApp. But if it’s a photograph and I need a high-quality resolution, then it’s Google Drive</a:t>
              </a:r>
              <a:r>
                <a:rPr lang="en" sz="1100">
                  <a:solidFill>
                    <a:schemeClr val="dk1"/>
                  </a:solidFill>
                </a:rPr>
                <a:t>. </a:t>
              </a:r>
              <a:endParaRPr>
                <a:latin typeface="Nunito"/>
                <a:ea typeface="Nunito"/>
                <a:cs typeface="Nunito"/>
                <a:sym typeface="Nunito"/>
              </a:endParaRPr>
            </a:p>
          </p:txBody>
        </p:sp>
        <p:sp>
          <p:nvSpPr>
            <p:cNvPr id="634" name="Google Shape;634;p65"/>
            <p:cNvSpPr/>
            <p:nvPr/>
          </p:nvSpPr>
          <p:spPr>
            <a:xfrm>
              <a:off x="1448164" y="4197900"/>
              <a:ext cx="788400" cy="753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chemeClr val="dk1"/>
                  </a:solidFill>
                </a:rPr>
                <a:t>P1.3</a:t>
              </a:r>
              <a:endParaRPr b="1" sz="1000">
                <a:latin typeface="Nunito"/>
                <a:ea typeface="Nunito"/>
                <a:cs typeface="Nunito"/>
                <a:sym typeface="Nunito"/>
              </a:endParaRPr>
            </a:p>
          </p:txBody>
        </p:sp>
        <p:sp>
          <p:nvSpPr>
            <p:cNvPr id="635" name="Google Shape;635;p65"/>
            <p:cNvSpPr txBox="1"/>
            <p:nvPr/>
          </p:nvSpPr>
          <p:spPr>
            <a:xfrm>
              <a:off x="231975" y="4205100"/>
              <a:ext cx="1124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Samsung S7, Student</a:t>
              </a:r>
              <a:endParaRPr sz="1200">
                <a:solidFill>
                  <a:schemeClr val="dk1"/>
                </a:solidFill>
                <a:latin typeface="Nunito"/>
                <a:ea typeface="Nunito"/>
                <a:cs typeface="Nunito"/>
                <a:sym typeface="Nunito"/>
              </a:endParaRPr>
            </a:p>
          </p:txBody>
        </p:sp>
      </p:grpSp>
      <p:grpSp>
        <p:nvGrpSpPr>
          <p:cNvPr id="636" name="Google Shape;636;p65"/>
          <p:cNvGrpSpPr/>
          <p:nvPr/>
        </p:nvGrpSpPr>
        <p:grpSpPr>
          <a:xfrm>
            <a:off x="68750" y="3651509"/>
            <a:ext cx="7891354" cy="1393565"/>
            <a:chOff x="68750" y="2738700"/>
            <a:chExt cx="7891354" cy="1045200"/>
          </a:xfrm>
        </p:grpSpPr>
        <p:sp>
          <p:nvSpPr>
            <p:cNvPr id="637" name="Google Shape;637;p65"/>
            <p:cNvSpPr/>
            <p:nvPr/>
          </p:nvSpPr>
          <p:spPr>
            <a:xfrm>
              <a:off x="1955304" y="2738700"/>
              <a:ext cx="6004800" cy="10452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Nunito"/>
                  <a:ea typeface="Nunito"/>
                  <a:cs typeface="Nunito"/>
                  <a:sym typeface="Nunito"/>
                </a:rPr>
                <a:t>WhatsApp is generally not preferred for high-quality images. High-quality images could be: images for wallpapers that others post or images to be posted on Instagram or other generally appealing pictures to be stored</a:t>
              </a:r>
              <a:r>
                <a:rPr lang="en" sz="1000">
                  <a:solidFill>
                    <a:schemeClr val="dk1"/>
                  </a:solidFill>
                </a:rPr>
                <a:t> </a:t>
              </a:r>
              <a:endParaRPr>
                <a:solidFill>
                  <a:schemeClr val="dk1"/>
                </a:solidFill>
              </a:endParaRPr>
            </a:p>
            <a:p>
              <a:pPr indent="0" lvl="0" marL="0" rtl="0" algn="l">
                <a:spcBef>
                  <a:spcPts val="0"/>
                </a:spcBef>
                <a:spcAft>
                  <a:spcPts val="0"/>
                </a:spcAft>
                <a:buNone/>
              </a:pPr>
              <a:r>
                <a:t/>
              </a:r>
              <a:endParaRPr sz="1000">
                <a:solidFill>
                  <a:schemeClr val="dk1"/>
                </a:solidFill>
              </a:endParaRPr>
            </a:p>
          </p:txBody>
        </p:sp>
        <p:sp>
          <p:nvSpPr>
            <p:cNvPr id="638" name="Google Shape;638;p65"/>
            <p:cNvSpPr/>
            <p:nvPr/>
          </p:nvSpPr>
          <p:spPr>
            <a:xfrm>
              <a:off x="1235750" y="2819650"/>
              <a:ext cx="788400" cy="753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100">
                  <a:solidFill>
                    <a:schemeClr val="dk1"/>
                  </a:solidFill>
                </a:rPr>
                <a:t>P1.1 &amp; P1.5</a:t>
              </a:r>
              <a:endParaRPr b="1" sz="1000">
                <a:latin typeface="Nunito"/>
                <a:ea typeface="Nunito"/>
                <a:cs typeface="Nunito"/>
                <a:sym typeface="Nunito"/>
              </a:endParaRPr>
            </a:p>
          </p:txBody>
        </p:sp>
        <p:sp>
          <p:nvSpPr>
            <p:cNvPr id="639" name="Google Shape;639;p65"/>
            <p:cNvSpPr txBox="1"/>
            <p:nvPr/>
          </p:nvSpPr>
          <p:spPr>
            <a:xfrm>
              <a:off x="68750" y="2826850"/>
              <a:ext cx="1167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Samsung &amp; Xiaomi </a:t>
              </a:r>
              <a:r>
                <a:rPr lang="en" sz="1200">
                  <a:solidFill>
                    <a:schemeClr val="dk1"/>
                  </a:solidFill>
                  <a:latin typeface="Nunito"/>
                  <a:ea typeface="Nunito"/>
                  <a:cs typeface="Nunito"/>
                  <a:sym typeface="Nunito"/>
                </a:rPr>
                <a:t>phone users, student</a:t>
              </a:r>
              <a:endParaRPr sz="1200">
                <a:solidFill>
                  <a:schemeClr val="dk1"/>
                </a:solidFill>
                <a:latin typeface="Nunito"/>
                <a:ea typeface="Nunito"/>
                <a:cs typeface="Nunito"/>
                <a:sym typeface="Nunito"/>
              </a:endParaRPr>
            </a:p>
          </p:txBody>
        </p:sp>
      </p:grpSp>
      <p:grpSp>
        <p:nvGrpSpPr>
          <p:cNvPr id="640" name="Google Shape;640;p65"/>
          <p:cNvGrpSpPr/>
          <p:nvPr/>
        </p:nvGrpSpPr>
        <p:grpSpPr>
          <a:xfrm>
            <a:off x="237225" y="2300076"/>
            <a:ext cx="7722882" cy="1129572"/>
            <a:chOff x="237225" y="1725100"/>
            <a:chExt cx="7722882" cy="847200"/>
          </a:xfrm>
        </p:grpSpPr>
        <p:sp>
          <p:nvSpPr>
            <p:cNvPr id="641" name="Google Shape;641;p65"/>
            <p:cNvSpPr/>
            <p:nvPr/>
          </p:nvSpPr>
          <p:spPr>
            <a:xfrm>
              <a:off x="2158407" y="1909300"/>
              <a:ext cx="5801700" cy="5727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Nunito"/>
                  <a:ea typeface="Nunito"/>
                  <a:cs typeface="Nunito"/>
                  <a:sym typeface="Nunito"/>
                </a:rPr>
                <a:t>Some are unaware or unconcerned about quality reduction while sending media over WhatsApp</a:t>
              </a:r>
              <a:r>
                <a:rPr lang="en" sz="1000">
                  <a:solidFill>
                    <a:schemeClr val="dk1"/>
                  </a:solidFill>
                </a:rPr>
                <a:t> </a:t>
              </a:r>
              <a:endParaRPr>
                <a:latin typeface="Nunito"/>
                <a:ea typeface="Nunito"/>
                <a:cs typeface="Nunito"/>
                <a:sym typeface="Nunito"/>
              </a:endParaRPr>
            </a:p>
          </p:txBody>
        </p:sp>
        <p:sp>
          <p:nvSpPr>
            <p:cNvPr id="642" name="Google Shape;642;p65"/>
            <p:cNvSpPr/>
            <p:nvPr/>
          </p:nvSpPr>
          <p:spPr>
            <a:xfrm>
              <a:off x="1448164" y="1819000"/>
              <a:ext cx="788400" cy="75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chemeClr val="dk1"/>
                  </a:solidFill>
                </a:rPr>
                <a:t>P3.1 &amp; P3.3</a:t>
              </a:r>
              <a:endParaRPr b="1" sz="1000">
                <a:latin typeface="Nunito"/>
                <a:ea typeface="Nunito"/>
                <a:cs typeface="Nunito"/>
                <a:sym typeface="Nunito"/>
              </a:endParaRPr>
            </a:p>
          </p:txBody>
        </p:sp>
        <p:sp>
          <p:nvSpPr>
            <p:cNvPr id="643" name="Google Shape;643;p65"/>
            <p:cNvSpPr txBox="1"/>
            <p:nvPr/>
          </p:nvSpPr>
          <p:spPr>
            <a:xfrm>
              <a:off x="237225" y="1725100"/>
              <a:ext cx="1266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Oppo</a:t>
              </a:r>
              <a:r>
                <a:rPr lang="en" sz="1200">
                  <a:solidFill>
                    <a:schemeClr val="dk1"/>
                  </a:solidFill>
                  <a:latin typeface="Nunito"/>
                  <a:ea typeface="Nunito"/>
                  <a:cs typeface="Nunito"/>
                  <a:sym typeface="Nunito"/>
                </a:rPr>
                <a:t> user, </a:t>
              </a:r>
              <a:endParaRPr sz="1200">
                <a:solidFill>
                  <a:schemeClr val="dk1"/>
                </a:solidFill>
                <a:latin typeface="Nunito"/>
                <a:ea typeface="Nunito"/>
                <a:cs typeface="Nunito"/>
                <a:sym typeface="Nunito"/>
              </a:endParaRPr>
            </a:p>
            <a:p>
              <a:pPr indent="0" lvl="0" marL="0" rtl="0" algn="l">
                <a:spcBef>
                  <a:spcPts val="0"/>
                </a:spcBef>
                <a:spcAft>
                  <a:spcPts val="0"/>
                </a:spcAft>
                <a:buNone/>
              </a:pPr>
              <a:r>
                <a:rPr lang="en" sz="1200">
                  <a:solidFill>
                    <a:schemeClr val="dk1"/>
                  </a:solidFill>
                  <a:latin typeface="Nunito"/>
                  <a:ea typeface="Nunito"/>
                  <a:cs typeface="Nunito"/>
                  <a:sym typeface="Nunito"/>
                </a:rPr>
                <a:t>student &amp;</a:t>
              </a:r>
              <a:endParaRPr sz="1200">
                <a:solidFill>
                  <a:schemeClr val="dk1"/>
                </a:solidFill>
                <a:latin typeface="Nunito"/>
                <a:ea typeface="Nunito"/>
                <a:cs typeface="Nunito"/>
                <a:sym typeface="Nunito"/>
              </a:endParaRPr>
            </a:p>
            <a:p>
              <a:pPr indent="0" lvl="0" marL="0" rtl="0" algn="l">
                <a:spcBef>
                  <a:spcPts val="0"/>
                </a:spcBef>
                <a:spcAft>
                  <a:spcPts val="0"/>
                </a:spcAft>
                <a:buNone/>
              </a:pPr>
              <a:r>
                <a:rPr lang="en" sz="1200">
                  <a:solidFill>
                    <a:schemeClr val="dk1"/>
                  </a:solidFill>
                  <a:latin typeface="Nunito"/>
                  <a:ea typeface="Nunito"/>
                  <a:cs typeface="Nunito"/>
                  <a:sym typeface="Nunito"/>
                </a:rPr>
                <a:t>Samsung user, student</a:t>
              </a:r>
              <a:endParaRPr sz="1200">
                <a:solidFill>
                  <a:schemeClr val="dk1"/>
                </a:solidFill>
                <a:latin typeface="Nunito"/>
                <a:ea typeface="Nunito"/>
                <a:cs typeface="Nunito"/>
                <a:sym typeface="Nuni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66"/>
          <p:cNvSpPr txBox="1"/>
          <p:nvPr>
            <p:ph idx="4294967295" type="title"/>
          </p:nvPr>
        </p:nvSpPr>
        <p:spPr>
          <a:xfrm>
            <a:off x="3287675" y="115300"/>
            <a:ext cx="35838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500"/>
              <a:t>Privacy and Security</a:t>
            </a:r>
            <a:endParaRPr sz="2700"/>
          </a:p>
        </p:txBody>
      </p:sp>
      <p:sp>
        <p:nvSpPr>
          <p:cNvPr id="649" name="Google Shape;649;p66"/>
          <p:cNvSpPr txBox="1"/>
          <p:nvPr/>
        </p:nvSpPr>
        <p:spPr>
          <a:xfrm>
            <a:off x="2925575" y="1126550"/>
            <a:ext cx="4140900" cy="831300"/>
          </a:xfrm>
          <a:prstGeom prst="rect">
            <a:avLst/>
          </a:prstGeom>
          <a:noFill/>
          <a:ln cap="flat" cmpd="sng" w="19050">
            <a:solidFill>
              <a:schemeClr val="accent2"/>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Nunito"/>
                <a:ea typeface="Nunito"/>
                <a:cs typeface="Nunito"/>
                <a:sym typeface="Nunito"/>
              </a:rPr>
              <a:t>Privacy and Security is not a concern because the various other  applications,chat locks, spam and block options. </a:t>
            </a:r>
            <a:endParaRPr sz="1800">
              <a:latin typeface="Nunito"/>
              <a:ea typeface="Nunito"/>
              <a:cs typeface="Nunito"/>
              <a:sym typeface="Nunito"/>
            </a:endParaRPr>
          </a:p>
        </p:txBody>
      </p:sp>
      <p:grpSp>
        <p:nvGrpSpPr>
          <p:cNvPr id="650" name="Google Shape;650;p66"/>
          <p:cNvGrpSpPr/>
          <p:nvPr/>
        </p:nvGrpSpPr>
        <p:grpSpPr>
          <a:xfrm>
            <a:off x="1644349" y="2482536"/>
            <a:ext cx="6126151" cy="1328367"/>
            <a:chOff x="1644349" y="1861949"/>
            <a:chExt cx="6126151" cy="996300"/>
          </a:xfrm>
        </p:grpSpPr>
        <p:sp>
          <p:nvSpPr>
            <p:cNvPr id="651" name="Google Shape;651;p66"/>
            <p:cNvSpPr/>
            <p:nvPr/>
          </p:nvSpPr>
          <p:spPr>
            <a:xfrm>
              <a:off x="2116400" y="1861949"/>
              <a:ext cx="5654100" cy="9963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Nunito"/>
                  <a:ea typeface="Nunito"/>
                  <a:cs typeface="Nunito"/>
                  <a:sym typeface="Nunito"/>
                </a:rPr>
                <a:t>"Like, I have a screenshot of some of the conversations I had with my friends and I've stored in a password folder that sometimes I also forget that what's there, so... It's hidden in plain sight but it's effective" </a:t>
              </a:r>
              <a:endParaRPr sz="1600">
                <a:solidFill>
                  <a:schemeClr val="dk1"/>
                </a:solidFill>
                <a:latin typeface="Nunito"/>
                <a:ea typeface="Nunito"/>
                <a:cs typeface="Nunito"/>
                <a:sym typeface="Nunito"/>
              </a:endParaRPr>
            </a:p>
          </p:txBody>
        </p:sp>
        <p:sp>
          <p:nvSpPr>
            <p:cNvPr id="652" name="Google Shape;652;p66"/>
            <p:cNvSpPr/>
            <p:nvPr/>
          </p:nvSpPr>
          <p:spPr>
            <a:xfrm>
              <a:off x="1644360" y="2031575"/>
              <a:ext cx="5745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latin typeface="Nunito"/>
                <a:ea typeface="Nunito"/>
                <a:cs typeface="Nunito"/>
                <a:sym typeface="Nunito"/>
              </a:endParaRPr>
            </a:p>
          </p:txBody>
        </p:sp>
        <p:sp>
          <p:nvSpPr>
            <p:cNvPr id="653" name="Google Shape;653;p66"/>
            <p:cNvSpPr txBox="1"/>
            <p:nvPr/>
          </p:nvSpPr>
          <p:spPr>
            <a:xfrm>
              <a:off x="1644349" y="2125462"/>
              <a:ext cx="574500" cy="28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rgbClr val="040C28"/>
                  </a:solidFill>
                  <a:latin typeface="Nunito"/>
                  <a:ea typeface="Nunito"/>
                  <a:cs typeface="Nunito"/>
                  <a:sym typeface="Nunito"/>
                </a:rPr>
                <a:t>P1.5</a:t>
              </a:r>
              <a:endParaRPr b="1" sz="1200">
                <a:latin typeface="Nunito"/>
                <a:ea typeface="Nunito"/>
                <a:cs typeface="Nunito"/>
                <a:sym typeface="Nunito"/>
              </a:endParaRPr>
            </a:p>
          </p:txBody>
        </p:sp>
      </p:grpSp>
      <p:grpSp>
        <p:nvGrpSpPr>
          <p:cNvPr id="654" name="Google Shape;654;p66"/>
          <p:cNvGrpSpPr/>
          <p:nvPr/>
        </p:nvGrpSpPr>
        <p:grpSpPr>
          <a:xfrm>
            <a:off x="246325" y="3560344"/>
            <a:ext cx="7146925" cy="1200803"/>
            <a:chOff x="246325" y="2670325"/>
            <a:chExt cx="7146925" cy="900625"/>
          </a:xfrm>
        </p:grpSpPr>
        <p:sp>
          <p:nvSpPr>
            <p:cNvPr id="655" name="Google Shape;655;p66"/>
            <p:cNvSpPr/>
            <p:nvPr/>
          </p:nvSpPr>
          <p:spPr>
            <a:xfrm>
              <a:off x="2493650" y="3057300"/>
              <a:ext cx="4899600" cy="4839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600">
                  <a:solidFill>
                    <a:schemeClr val="dk1"/>
                  </a:solidFill>
                  <a:latin typeface="Nunito"/>
                  <a:ea typeface="Nunito"/>
                  <a:cs typeface="Nunito"/>
                  <a:sym typeface="Nunito"/>
                </a:rPr>
                <a:t>“All irrelevant mails and files goes into SPAM” </a:t>
              </a:r>
              <a:endParaRPr sz="1600">
                <a:solidFill>
                  <a:schemeClr val="dk1"/>
                </a:solidFill>
                <a:latin typeface="Nunito"/>
                <a:ea typeface="Nunito"/>
                <a:cs typeface="Nunito"/>
                <a:sym typeface="Nunito"/>
              </a:endParaRPr>
            </a:p>
          </p:txBody>
        </p:sp>
        <p:sp>
          <p:nvSpPr>
            <p:cNvPr id="656" name="Google Shape;656;p66"/>
            <p:cNvSpPr txBox="1"/>
            <p:nvPr/>
          </p:nvSpPr>
          <p:spPr>
            <a:xfrm>
              <a:off x="246325" y="2670325"/>
              <a:ext cx="1276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Xiaomi </a:t>
              </a:r>
              <a:r>
                <a:rPr lang="en" sz="1200">
                  <a:solidFill>
                    <a:schemeClr val="dk1"/>
                  </a:solidFill>
                  <a:latin typeface="Nunito"/>
                  <a:ea typeface="Nunito"/>
                  <a:cs typeface="Nunito"/>
                  <a:sym typeface="Nunito"/>
                </a:rPr>
                <a:t>user, </a:t>
              </a:r>
              <a:endParaRPr sz="1200">
                <a:solidFill>
                  <a:schemeClr val="dk1"/>
                </a:solidFill>
                <a:latin typeface="Nunito"/>
                <a:ea typeface="Nunito"/>
                <a:cs typeface="Nunito"/>
                <a:sym typeface="Nunito"/>
              </a:endParaRPr>
            </a:p>
            <a:p>
              <a:pPr indent="0" lvl="0" marL="0" rtl="0" algn="l">
                <a:spcBef>
                  <a:spcPts val="0"/>
                </a:spcBef>
                <a:spcAft>
                  <a:spcPts val="0"/>
                </a:spcAft>
                <a:buNone/>
              </a:pPr>
              <a:r>
                <a:rPr lang="en" sz="1200">
                  <a:solidFill>
                    <a:schemeClr val="dk1"/>
                  </a:solidFill>
                  <a:latin typeface="Nunito"/>
                  <a:ea typeface="Nunito"/>
                  <a:cs typeface="Nunito"/>
                  <a:sym typeface="Nunito"/>
                </a:rPr>
                <a:t>student</a:t>
              </a:r>
              <a:endParaRPr sz="1200">
                <a:solidFill>
                  <a:schemeClr val="dk1"/>
                </a:solidFill>
                <a:latin typeface="Nunito"/>
                <a:ea typeface="Nunito"/>
                <a:cs typeface="Nunito"/>
                <a:sym typeface="Nunito"/>
              </a:endParaRPr>
            </a:p>
          </p:txBody>
        </p:sp>
        <p:sp>
          <p:nvSpPr>
            <p:cNvPr id="657" name="Google Shape;657;p66"/>
            <p:cNvSpPr/>
            <p:nvPr/>
          </p:nvSpPr>
          <p:spPr>
            <a:xfrm>
              <a:off x="2019711" y="3039950"/>
              <a:ext cx="574500" cy="531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latin typeface="Nunito"/>
                <a:ea typeface="Nunito"/>
                <a:cs typeface="Nunito"/>
                <a:sym typeface="Nunito"/>
              </a:endParaRPr>
            </a:p>
          </p:txBody>
        </p:sp>
        <p:sp>
          <p:nvSpPr>
            <p:cNvPr id="658" name="Google Shape;658;p66"/>
            <p:cNvSpPr txBox="1"/>
            <p:nvPr/>
          </p:nvSpPr>
          <p:spPr>
            <a:xfrm>
              <a:off x="2019700" y="3126989"/>
              <a:ext cx="574500" cy="28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rgbClr val="040C28"/>
                  </a:solidFill>
                  <a:latin typeface="Nunito"/>
                  <a:ea typeface="Nunito"/>
                  <a:cs typeface="Nunito"/>
                  <a:sym typeface="Nunito"/>
                </a:rPr>
                <a:t>P1.5</a:t>
              </a:r>
              <a:endParaRPr b="1" sz="1200">
                <a:latin typeface="Nunito"/>
                <a:ea typeface="Nunito"/>
                <a:cs typeface="Nunito"/>
                <a:sym typeface="Nunito"/>
              </a:endParaRPr>
            </a:p>
          </p:txBody>
        </p:sp>
      </p:grpSp>
      <p:grpSp>
        <p:nvGrpSpPr>
          <p:cNvPr id="659" name="Google Shape;659;p66"/>
          <p:cNvGrpSpPr/>
          <p:nvPr/>
        </p:nvGrpSpPr>
        <p:grpSpPr>
          <a:xfrm>
            <a:off x="1589138" y="4912610"/>
            <a:ext cx="7554863" cy="945176"/>
            <a:chOff x="1589138" y="3684550"/>
            <a:chExt cx="7554863" cy="708900"/>
          </a:xfrm>
        </p:grpSpPr>
        <p:sp>
          <p:nvSpPr>
            <p:cNvPr id="660" name="Google Shape;660;p66"/>
            <p:cNvSpPr/>
            <p:nvPr/>
          </p:nvSpPr>
          <p:spPr>
            <a:xfrm>
              <a:off x="2116400" y="3684550"/>
              <a:ext cx="5654100" cy="7089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Nunito"/>
                  <a:ea typeface="Nunito"/>
                  <a:cs typeface="Nunito"/>
                  <a:sym typeface="Nunito"/>
                </a:rPr>
                <a:t>I can use Telegram or maybe I can share him my email ID. </a:t>
              </a:r>
              <a:endParaRPr sz="1600">
                <a:solidFill>
                  <a:schemeClr val="dk1"/>
                </a:solidFill>
                <a:latin typeface="Nunito"/>
                <a:ea typeface="Nunito"/>
                <a:cs typeface="Nunito"/>
                <a:sym typeface="Nunito"/>
              </a:endParaRPr>
            </a:p>
          </p:txBody>
        </p:sp>
        <p:sp>
          <p:nvSpPr>
            <p:cNvPr id="661" name="Google Shape;661;p66"/>
            <p:cNvSpPr txBox="1"/>
            <p:nvPr/>
          </p:nvSpPr>
          <p:spPr>
            <a:xfrm>
              <a:off x="7867800" y="3761950"/>
              <a:ext cx="1276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Samsung </a:t>
              </a:r>
              <a:r>
                <a:rPr lang="en" sz="1200">
                  <a:solidFill>
                    <a:schemeClr val="dk1"/>
                  </a:solidFill>
                  <a:latin typeface="Nunito"/>
                  <a:ea typeface="Nunito"/>
                  <a:cs typeface="Nunito"/>
                  <a:sym typeface="Nunito"/>
                </a:rPr>
                <a:t>user, </a:t>
              </a:r>
              <a:endParaRPr sz="1200">
                <a:solidFill>
                  <a:schemeClr val="dk1"/>
                </a:solidFill>
                <a:latin typeface="Nunito"/>
                <a:ea typeface="Nunito"/>
                <a:cs typeface="Nunito"/>
                <a:sym typeface="Nunito"/>
              </a:endParaRPr>
            </a:p>
            <a:p>
              <a:pPr indent="0" lvl="0" marL="0" rtl="0" algn="l">
                <a:spcBef>
                  <a:spcPts val="0"/>
                </a:spcBef>
                <a:spcAft>
                  <a:spcPts val="0"/>
                </a:spcAft>
                <a:buNone/>
              </a:pPr>
              <a:r>
                <a:rPr lang="en" sz="1200">
                  <a:solidFill>
                    <a:schemeClr val="dk1"/>
                  </a:solidFill>
                  <a:latin typeface="Nunito"/>
                  <a:ea typeface="Nunito"/>
                  <a:cs typeface="Nunito"/>
                  <a:sym typeface="Nunito"/>
                </a:rPr>
                <a:t>student</a:t>
              </a:r>
              <a:endParaRPr sz="1200">
                <a:solidFill>
                  <a:schemeClr val="dk1"/>
                </a:solidFill>
                <a:latin typeface="Nunito"/>
                <a:ea typeface="Nunito"/>
                <a:cs typeface="Nunito"/>
                <a:sym typeface="Nunito"/>
              </a:endParaRPr>
            </a:p>
          </p:txBody>
        </p:sp>
        <p:sp>
          <p:nvSpPr>
            <p:cNvPr id="662" name="Google Shape;662;p66"/>
            <p:cNvSpPr/>
            <p:nvPr/>
          </p:nvSpPr>
          <p:spPr>
            <a:xfrm>
              <a:off x="1589138" y="3752638"/>
              <a:ext cx="629700" cy="572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latin typeface="Nunito"/>
                <a:ea typeface="Nunito"/>
                <a:cs typeface="Nunito"/>
                <a:sym typeface="Nunito"/>
              </a:endParaRPr>
            </a:p>
          </p:txBody>
        </p:sp>
        <p:sp>
          <p:nvSpPr>
            <p:cNvPr id="663" name="Google Shape;663;p66"/>
            <p:cNvSpPr txBox="1"/>
            <p:nvPr/>
          </p:nvSpPr>
          <p:spPr>
            <a:xfrm>
              <a:off x="1589150" y="3846550"/>
              <a:ext cx="629700" cy="28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rgbClr val="040C28"/>
                  </a:solidFill>
                  <a:latin typeface="Nunito"/>
                  <a:ea typeface="Nunito"/>
                  <a:cs typeface="Nunito"/>
                  <a:sym typeface="Nunito"/>
                </a:rPr>
                <a:t>P3.3</a:t>
              </a:r>
              <a:endParaRPr b="1" sz="1200">
                <a:latin typeface="Nunito"/>
                <a:ea typeface="Nunito"/>
                <a:cs typeface="Nunito"/>
                <a:sym typeface="Nuni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67"/>
          <p:cNvSpPr txBox="1"/>
          <p:nvPr>
            <p:ph idx="4294967295" type="title"/>
          </p:nvPr>
        </p:nvSpPr>
        <p:spPr>
          <a:xfrm>
            <a:off x="3591000" y="115300"/>
            <a:ext cx="29553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500"/>
              <a:t>One Time View</a:t>
            </a:r>
            <a:endParaRPr sz="2700"/>
          </a:p>
        </p:txBody>
      </p:sp>
      <p:sp>
        <p:nvSpPr>
          <p:cNvPr id="669" name="Google Shape;669;p67"/>
          <p:cNvSpPr txBox="1"/>
          <p:nvPr/>
        </p:nvSpPr>
        <p:spPr>
          <a:xfrm>
            <a:off x="3025700" y="3275033"/>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70" name="Google Shape;670;p67"/>
          <p:cNvSpPr txBox="1"/>
          <p:nvPr/>
        </p:nvSpPr>
        <p:spPr>
          <a:xfrm>
            <a:off x="2106900" y="982733"/>
            <a:ext cx="4930200" cy="889200"/>
          </a:xfrm>
          <a:prstGeom prst="rect">
            <a:avLst/>
          </a:prstGeom>
          <a:noFill/>
          <a:ln cap="flat" cmpd="sng" w="19050">
            <a:solidFill>
              <a:srgbClr val="FFA333"/>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600">
                <a:latin typeface="Nunito"/>
                <a:ea typeface="Nunito"/>
                <a:cs typeface="Nunito"/>
                <a:sym typeface="Nunito"/>
              </a:rPr>
              <a:t>Preference and context of One Time View varies among different </a:t>
            </a:r>
            <a:r>
              <a:rPr lang="en" sz="1600">
                <a:latin typeface="Nunito"/>
                <a:ea typeface="Nunito"/>
                <a:cs typeface="Nunito"/>
                <a:sym typeface="Nunito"/>
              </a:rPr>
              <a:t>participants.</a:t>
            </a:r>
            <a:endParaRPr>
              <a:latin typeface="Nunito"/>
              <a:ea typeface="Nunito"/>
              <a:cs typeface="Nunito"/>
              <a:sym typeface="Nunito"/>
            </a:endParaRPr>
          </a:p>
        </p:txBody>
      </p:sp>
      <p:grpSp>
        <p:nvGrpSpPr>
          <p:cNvPr id="671" name="Google Shape;671;p67"/>
          <p:cNvGrpSpPr/>
          <p:nvPr/>
        </p:nvGrpSpPr>
        <p:grpSpPr>
          <a:xfrm>
            <a:off x="1191700" y="2266560"/>
            <a:ext cx="7270575" cy="834062"/>
            <a:chOff x="1191700" y="1699963"/>
            <a:chExt cx="7270575" cy="625562"/>
          </a:xfrm>
        </p:grpSpPr>
        <p:sp>
          <p:nvSpPr>
            <p:cNvPr id="672" name="Google Shape;672;p67"/>
            <p:cNvSpPr/>
            <p:nvPr/>
          </p:nvSpPr>
          <p:spPr>
            <a:xfrm>
              <a:off x="2808175" y="1702725"/>
              <a:ext cx="5654100" cy="6228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rPr>
                <a:t>Don’t prefer one-time view files – if unanticipated, I don’t get to see them again. </a:t>
              </a:r>
              <a:endParaRPr sz="1600">
                <a:latin typeface="Nunito"/>
                <a:ea typeface="Nunito"/>
                <a:cs typeface="Nunito"/>
                <a:sym typeface="Nunito"/>
              </a:endParaRPr>
            </a:p>
          </p:txBody>
        </p:sp>
        <p:sp>
          <p:nvSpPr>
            <p:cNvPr id="673" name="Google Shape;673;p67"/>
            <p:cNvSpPr txBox="1"/>
            <p:nvPr/>
          </p:nvSpPr>
          <p:spPr>
            <a:xfrm>
              <a:off x="1191700" y="1709250"/>
              <a:ext cx="1124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Oppo </a:t>
              </a:r>
              <a:r>
                <a:rPr lang="en" sz="1200">
                  <a:solidFill>
                    <a:schemeClr val="dk1"/>
                  </a:solidFill>
                  <a:latin typeface="Nunito"/>
                  <a:ea typeface="Nunito"/>
                  <a:cs typeface="Nunito"/>
                  <a:sym typeface="Nunito"/>
                </a:rPr>
                <a:t>user, </a:t>
              </a:r>
              <a:endParaRPr sz="1200">
                <a:solidFill>
                  <a:schemeClr val="dk1"/>
                </a:solidFill>
                <a:latin typeface="Nunito"/>
                <a:ea typeface="Nunito"/>
                <a:cs typeface="Nunito"/>
                <a:sym typeface="Nunito"/>
              </a:endParaRPr>
            </a:p>
            <a:p>
              <a:pPr indent="0" lvl="0" marL="0" rtl="0" algn="l">
                <a:spcBef>
                  <a:spcPts val="0"/>
                </a:spcBef>
                <a:spcAft>
                  <a:spcPts val="0"/>
                </a:spcAft>
                <a:buNone/>
              </a:pPr>
              <a:r>
                <a:rPr lang="en" sz="1200">
                  <a:solidFill>
                    <a:schemeClr val="dk1"/>
                  </a:solidFill>
                  <a:latin typeface="Nunito"/>
                  <a:ea typeface="Nunito"/>
                  <a:cs typeface="Nunito"/>
                  <a:sym typeface="Nunito"/>
                </a:rPr>
                <a:t>student</a:t>
              </a:r>
              <a:endParaRPr sz="1200">
                <a:solidFill>
                  <a:schemeClr val="dk1"/>
                </a:solidFill>
                <a:latin typeface="Nunito"/>
                <a:ea typeface="Nunito"/>
                <a:cs typeface="Nunito"/>
                <a:sym typeface="Nunito"/>
              </a:endParaRPr>
            </a:p>
          </p:txBody>
        </p:sp>
        <p:sp>
          <p:nvSpPr>
            <p:cNvPr id="674" name="Google Shape;674;p67"/>
            <p:cNvSpPr/>
            <p:nvPr/>
          </p:nvSpPr>
          <p:spPr>
            <a:xfrm>
              <a:off x="2234713" y="1699963"/>
              <a:ext cx="629700" cy="572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latin typeface="Nunito"/>
                <a:ea typeface="Nunito"/>
                <a:cs typeface="Nunito"/>
                <a:sym typeface="Nunito"/>
              </a:endParaRPr>
            </a:p>
          </p:txBody>
        </p:sp>
        <p:sp>
          <p:nvSpPr>
            <p:cNvPr id="675" name="Google Shape;675;p67"/>
            <p:cNvSpPr txBox="1"/>
            <p:nvPr/>
          </p:nvSpPr>
          <p:spPr>
            <a:xfrm>
              <a:off x="2234725" y="1793875"/>
              <a:ext cx="629700" cy="28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rgbClr val="040C28"/>
                  </a:solidFill>
                  <a:latin typeface="Nunito"/>
                  <a:ea typeface="Nunito"/>
                  <a:cs typeface="Nunito"/>
                  <a:sym typeface="Nunito"/>
                </a:rPr>
                <a:t>P3.1</a:t>
              </a:r>
              <a:endParaRPr b="1" sz="1200">
                <a:latin typeface="Nunito"/>
                <a:ea typeface="Nunito"/>
                <a:cs typeface="Nunito"/>
                <a:sym typeface="Nunito"/>
              </a:endParaRPr>
            </a:p>
          </p:txBody>
        </p:sp>
      </p:grpSp>
      <p:grpSp>
        <p:nvGrpSpPr>
          <p:cNvPr id="676" name="Google Shape;676;p67"/>
          <p:cNvGrpSpPr/>
          <p:nvPr/>
        </p:nvGrpSpPr>
        <p:grpSpPr>
          <a:xfrm>
            <a:off x="307413" y="3424814"/>
            <a:ext cx="8054788" cy="1162771"/>
            <a:chOff x="307413" y="2568675"/>
            <a:chExt cx="8054788" cy="872100"/>
          </a:xfrm>
        </p:grpSpPr>
        <p:sp>
          <p:nvSpPr>
            <p:cNvPr id="677" name="Google Shape;677;p67"/>
            <p:cNvSpPr/>
            <p:nvPr/>
          </p:nvSpPr>
          <p:spPr>
            <a:xfrm>
              <a:off x="812200" y="2568675"/>
              <a:ext cx="5654100" cy="8721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One-time view images are convenient; in messaging platforms, the UI feels very bulky if we send images back and forth which we don’t intend to save. </a:t>
              </a:r>
              <a:endParaRPr>
                <a:solidFill>
                  <a:schemeClr val="dk1"/>
                </a:solidFill>
              </a:endParaRPr>
            </a:p>
            <a:p>
              <a:pPr indent="0" lvl="0" marL="0" rtl="0" algn="r">
                <a:spcBef>
                  <a:spcPts val="0"/>
                </a:spcBef>
                <a:spcAft>
                  <a:spcPts val="0"/>
                </a:spcAft>
                <a:buNone/>
              </a:pPr>
              <a:r>
                <a:t/>
              </a:r>
              <a:endParaRPr>
                <a:latin typeface="Nunito"/>
                <a:ea typeface="Nunito"/>
                <a:cs typeface="Nunito"/>
                <a:sym typeface="Nunito"/>
              </a:endParaRPr>
            </a:p>
          </p:txBody>
        </p:sp>
        <p:sp>
          <p:nvSpPr>
            <p:cNvPr id="678" name="Google Shape;678;p67"/>
            <p:cNvSpPr txBox="1"/>
            <p:nvPr/>
          </p:nvSpPr>
          <p:spPr>
            <a:xfrm>
              <a:off x="6546300" y="2701875"/>
              <a:ext cx="1815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iPhone </a:t>
              </a:r>
              <a:r>
                <a:rPr lang="en" sz="1200">
                  <a:solidFill>
                    <a:schemeClr val="dk1"/>
                  </a:solidFill>
                  <a:latin typeface="Nunito"/>
                  <a:ea typeface="Nunito"/>
                  <a:cs typeface="Nunito"/>
                  <a:sym typeface="Nunito"/>
                </a:rPr>
                <a:t>user, </a:t>
              </a:r>
              <a:endParaRPr sz="1200">
                <a:solidFill>
                  <a:schemeClr val="dk1"/>
                </a:solidFill>
                <a:latin typeface="Nunito"/>
                <a:ea typeface="Nunito"/>
                <a:cs typeface="Nunito"/>
                <a:sym typeface="Nunito"/>
              </a:endParaRPr>
            </a:p>
            <a:p>
              <a:pPr indent="0" lvl="0" marL="0" rtl="0" algn="l">
                <a:spcBef>
                  <a:spcPts val="0"/>
                </a:spcBef>
                <a:spcAft>
                  <a:spcPts val="0"/>
                </a:spcAft>
                <a:buNone/>
              </a:pPr>
              <a:r>
                <a:rPr lang="en" sz="1200">
                  <a:solidFill>
                    <a:schemeClr val="dk1"/>
                  </a:solidFill>
                  <a:latin typeface="Nunito"/>
                  <a:ea typeface="Nunito"/>
                  <a:cs typeface="Nunito"/>
                  <a:sym typeface="Nunito"/>
                </a:rPr>
                <a:t>working professional</a:t>
              </a:r>
              <a:endParaRPr sz="1200">
                <a:solidFill>
                  <a:schemeClr val="dk1"/>
                </a:solidFill>
                <a:latin typeface="Nunito"/>
                <a:ea typeface="Nunito"/>
                <a:cs typeface="Nunito"/>
                <a:sym typeface="Nunito"/>
              </a:endParaRPr>
            </a:p>
          </p:txBody>
        </p:sp>
        <p:sp>
          <p:nvSpPr>
            <p:cNvPr id="679" name="Google Shape;679;p67"/>
            <p:cNvSpPr/>
            <p:nvPr/>
          </p:nvSpPr>
          <p:spPr>
            <a:xfrm>
              <a:off x="307413" y="2692563"/>
              <a:ext cx="629700" cy="572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latin typeface="Nunito"/>
                <a:ea typeface="Nunito"/>
                <a:cs typeface="Nunito"/>
                <a:sym typeface="Nunito"/>
              </a:endParaRPr>
            </a:p>
          </p:txBody>
        </p:sp>
        <p:sp>
          <p:nvSpPr>
            <p:cNvPr id="680" name="Google Shape;680;p67"/>
            <p:cNvSpPr txBox="1"/>
            <p:nvPr/>
          </p:nvSpPr>
          <p:spPr>
            <a:xfrm>
              <a:off x="307425" y="2786475"/>
              <a:ext cx="629700" cy="28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rgbClr val="040C28"/>
                  </a:solidFill>
                  <a:latin typeface="Nunito"/>
                  <a:ea typeface="Nunito"/>
                  <a:cs typeface="Nunito"/>
                  <a:sym typeface="Nunito"/>
                </a:rPr>
                <a:t>P3.4</a:t>
              </a:r>
              <a:endParaRPr b="1" sz="1200">
                <a:latin typeface="Nunito"/>
                <a:ea typeface="Nunito"/>
                <a:cs typeface="Nunito"/>
                <a:sym typeface="Nunito"/>
              </a:endParaRPr>
            </a:p>
          </p:txBody>
        </p:sp>
      </p:grpSp>
      <p:grpSp>
        <p:nvGrpSpPr>
          <p:cNvPr id="681" name="Google Shape;681;p67"/>
          <p:cNvGrpSpPr/>
          <p:nvPr/>
        </p:nvGrpSpPr>
        <p:grpSpPr>
          <a:xfrm>
            <a:off x="646150" y="5016141"/>
            <a:ext cx="7439475" cy="1309567"/>
            <a:chOff x="646150" y="3762200"/>
            <a:chExt cx="7439475" cy="982200"/>
          </a:xfrm>
        </p:grpSpPr>
        <p:sp>
          <p:nvSpPr>
            <p:cNvPr id="682" name="Google Shape;682;p67"/>
            <p:cNvSpPr/>
            <p:nvPr/>
          </p:nvSpPr>
          <p:spPr>
            <a:xfrm>
              <a:off x="2431525" y="3762200"/>
              <a:ext cx="5654100" cy="9822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These photos are usually circulated in the class group where it's a photo that is not very good, but still can be very funny. So, sometimes people try to send that photo through a view once only.</a:t>
              </a:r>
              <a:r>
                <a:rPr lang="en">
                  <a:solidFill>
                    <a:schemeClr val="dk1"/>
                  </a:solidFill>
                </a:rPr>
                <a:t> </a:t>
              </a:r>
              <a:endParaRPr>
                <a:latin typeface="Nunito"/>
                <a:ea typeface="Nunito"/>
                <a:cs typeface="Nunito"/>
                <a:sym typeface="Nunito"/>
              </a:endParaRPr>
            </a:p>
          </p:txBody>
        </p:sp>
        <p:sp>
          <p:nvSpPr>
            <p:cNvPr id="683" name="Google Shape;683;p67"/>
            <p:cNvSpPr txBox="1"/>
            <p:nvPr/>
          </p:nvSpPr>
          <p:spPr>
            <a:xfrm>
              <a:off x="646150" y="3976250"/>
              <a:ext cx="1124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Samsung user, Student</a:t>
              </a:r>
              <a:endParaRPr sz="1200">
                <a:solidFill>
                  <a:schemeClr val="dk1"/>
                </a:solidFill>
                <a:latin typeface="Nunito"/>
                <a:ea typeface="Nunito"/>
                <a:cs typeface="Nunito"/>
                <a:sym typeface="Nunito"/>
              </a:endParaRPr>
            </a:p>
          </p:txBody>
        </p:sp>
        <p:sp>
          <p:nvSpPr>
            <p:cNvPr id="684" name="Google Shape;684;p67"/>
            <p:cNvSpPr/>
            <p:nvPr/>
          </p:nvSpPr>
          <p:spPr>
            <a:xfrm>
              <a:off x="1871063" y="3966950"/>
              <a:ext cx="629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latin typeface="Nunito"/>
                <a:ea typeface="Nunito"/>
                <a:cs typeface="Nunito"/>
                <a:sym typeface="Nunito"/>
              </a:endParaRPr>
            </a:p>
          </p:txBody>
        </p:sp>
        <p:sp>
          <p:nvSpPr>
            <p:cNvPr id="685" name="Google Shape;685;p67"/>
            <p:cNvSpPr txBox="1"/>
            <p:nvPr/>
          </p:nvSpPr>
          <p:spPr>
            <a:xfrm>
              <a:off x="1871050" y="4060838"/>
              <a:ext cx="629700" cy="28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rgbClr val="040C28"/>
                  </a:solidFill>
                  <a:latin typeface="Nunito"/>
                  <a:ea typeface="Nunito"/>
                  <a:cs typeface="Nunito"/>
                  <a:sym typeface="Nunito"/>
                </a:rPr>
                <a:t>P1.4</a:t>
              </a:r>
              <a:endParaRPr b="1" sz="1200">
                <a:latin typeface="Nunito"/>
                <a:ea typeface="Nunito"/>
                <a:cs typeface="Nunito"/>
                <a:sym typeface="Nuni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68"/>
          <p:cNvSpPr txBox="1"/>
          <p:nvPr>
            <p:ph idx="4294967295" type="title"/>
          </p:nvPr>
        </p:nvSpPr>
        <p:spPr>
          <a:xfrm>
            <a:off x="3646700" y="189567"/>
            <a:ext cx="25470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500"/>
              <a:t>Errors/Hassles</a:t>
            </a:r>
            <a:endParaRPr sz="2700"/>
          </a:p>
        </p:txBody>
      </p:sp>
      <p:sp>
        <p:nvSpPr>
          <p:cNvPr id="691" name="Google Shape;691;p68"/>
          <p:cNvSpPr txBox="1"/>
          <p:nvPr/>
        </p:nvSpPr>
        <p:spPr>
          <a:xfrm>
            <a:off x="2106900" y="982733"/>
            <a:ext cx="4930200" cy="679500"/>
          </a:xfrm>
          <a:prstGeom prst="rect">
            <a:avLst/>
          </a:prstGeom>
          <a:noFill/>
          <a:ln cap="flat" cmpd="sng" w="19050">
            <a:solidFill>
              <a:srgbClr val="FFA333"/>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600">
                <a:latin typeface="Nunito"/>
                <a:ea typeface="Nunito"/>
                <a:cs typeface="Nunito"/>
                <a:sym typeface="Nunito"/>
              </a:rPr>
              <a:t>Range of error from Software issues to picture resolution</a:t>
            </a:r>
            <a:endParaRPr>
              <a:latin typeface="Nunito"/>
              <a:ea typeface="Nunito"/>
              <a:cs typeface="Nunito"/>
              <a:sym typeface="Nunito"/>
            </a:endParaRPr>
          </a:p>
        </p:txBody>
      </p:sp>
      <p:grpSp>
        <p:nvGrpSpPr>
          <p:cNvPr id="692" name="Google Shape;692;p68"/>
          <p:cNvGrpSpPr/>
          <p:nvPr/>
        </p:nvGrpSpPr>
        <p:grpSpPr>
          <a:xfrm>
            <a:off x="46575" y="2044515"/>
            <a:ext cx="7445325" cy="1127172"/>
            <a:chOff x="46575" y="1533424"/>
            <a:chExt cx="7445325" cy="845400"/>
          </a:xfrm>
        </p:grpSpPr>
        <p:sp>
          <p:nvSpPr>
            <p:cNvPr id="693" name="Google Shape;693;p68"/>
            <p:cNvSpPr txBox="1"/>
            <p:nvPr/>
          </p:nvSpPr>
          <p:spPr>
            <a:xfrm>
              <a:off x="1680450" y="1893350"/>
              <a:ext cx="3000000" cy="30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94" name="Google Shape;694;p68"/>
            <p:cNvSpPr/>
            <p:nvPr/>
          </p:nvSpPr>
          <p:spPr>
            <a:xfrm>
              <a:off x="1837800" y="1533424"/>
              <a:ext cx="5654100" cy="8454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rPr>
                <a:t>Different softwares on sending and receiving devices can lead to compatibility issues. For example, if someone sends a Microsoft 21 version PPT file, and the receiver has only Microsoft 16, they may not be able to access the file in the same way. </a:t>
              </a:r>
              <a:endParaRPr sz="1800">
                <a:solidFill>
                  <a:schemeClr val="dk1"/>
                </a:solidFill>
              </a:endParaRPr>
            </a:p>
          </p:txBody>
        </p:sp>
        <p:sp>
          <p:nvSpPr>
            <p:cNvPr id="695" name="Google Shape;695;p68"/>
            <p:cNvSpPr/>
            <p:nvPr/>
          </p:nvSpPr>
          <p:spPr>
            <a:xfrm>
              <a:off x="1274625" y="1628525"/>
              <a:ext cx="666900" cy="572700"/>
            </a:xfrm>
            <a:prstGeom prst="ellipse">
              <a:avLst/>
            </a:prstGeom>
            <a:solidFill>
              <a:srgbClr val="60AEFA"/>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100">
                  <a:solidFill>
                    <a:srgbClr val="000000"/>
                  </a:solidFill>
                </a:rPr>
                <a:t>P1.</a:t>
              </a:r>
              <a:r>
                <a:rPr b="1" lang="en" sz="1100"/>
                <a:t>4</a:t>
              </a:r>
              <a:endParaRPr b="1" sz="1000">
                <a:latin typeface="Nunito"/>
                <a:ea typeface="Nunito"/>
                <a:cs typeface="Nunito"/>
                <a:sym typeface="Nunito"/>
              </a:endParaRPr>
            </a:p>
          </p:txBody>
        </p:sp>
        <p:sp>
          <p:nvSpPr>
            <p:cNvPr id="696" name="Google Shape;696;p68"/>
            <p:cNvSpPr txBox="1"/>
            <p:nvPr/>
          </p:nvSpPr>
          <p:spPr>
            <a:xfrm>
              <a:off x="46575" y="1637825"/>
              <a:ext cx="1124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Samsung user, Student</a:t>
              </a:r>
              <a:endParaRPr sz="1200">
                <a:solidFill>
                  <a:schemeClr val="dk1"/>
                </a:solidFill>
                <a:latin typeface="Nunito"/>
                <a:ea typeface="Nunito"/>
                <a:cs typeface="Nunito"/>
                <a:sym typeface="Nunito"/>
              </a:endParaRPr>
            </a:p>
          </p:txBody>
        </p:sp>
      </p:grpSp>
      <p:grpSp>
        <p:nvGrpSpPr>
          <p:cNvPr id="697" name="Google Shape;697;p68"/>
          <p:cNvGrpSpPr/>
          <p:nvPr/>
        </p:nvGrpSpPr>
        <p:grpSpPr>
          <a:xfrm>
            <a:off x="46575" y="4629451"/>
            <a:ext cx="7528650" cy="937777"/>
            <a:chOff x="46575" y="3472175"/>
            <a:chExt cx="7528650" cy="703350"/>
          </a:xfrm>
        </p:grpSpPr>
        <p:sp>
          <p:nvSpPr>
            <p:cNvPr id="698" name="Google Shape;698;p68"/>
            <p:cNvSpPr txBox="1"/>
            <p:nvPr/>
          </p:nvSpPr>
          <p:spPr>
            <a:xfrm>
              <a:off x="2380625" y="3689075"/>
              <a:ext cx="3000000" cy="30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99" name="Google Shape;699;p68"/>
            <p:cNvSpPr/>
            <p:nvPr/>
          </p:nvSpPr>
          <p:spPr>
            <a:xfrm>
              <a:off x="1921125" y="3549413"/>
              <a:ext cx="5654100" cy="5727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People sometimes forget to give access and it becomes a long process </a:t>
              </a:r>
              <a:endParaRPr sz="1800">
                <a:solidFill>
                  <a:schemeClr val="dk1"/>
                </a:solidFill>
              </a:endParaRPr>
            </a:p>
          </p:txBody>
        </p:sp>
        <p:sp>
          <p:nvSpPr>
            <p:cNvPr id="700" name="Google Shape;700;p68"/>
            <p:cNvSpPr/>
            <p:nvPr/>
          </p:nvSpPr>
          <p:spPr>
            <a:xfrm>
              <a:off x="1331625" y="3507725"/>
              <a:ext cx="705000" cy="667800"/>
            </a:xfrm>
            <a:prstGeom prst="ellipse">
              <a:avLst/>
            </a:prstGeom>
            <a:solidFill>
              <a:srgbClr val="60AEFA"/>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100">
                  <a:solidFill>
                    <a:srgbClr val="000000"/>
                  </a:solidFill>
                </a:rPr>
                <a:t>P1.</a:t>
              </a:r>
              <a:r>
                <a:rPr b="1" lang="en" sz="1100"/>
                <a:t>4</a:t>
              </a:r>
              <a:endParaRPr b="1" sz="1000">
                <a:latin typeface="Nunito"/>
                <a:ea typeface="Nunito"/>
                <a:cs typeface="Nunito"/>
                <a:sym typeface="Nunito"/>
              </a:endParaRPr>
            </a:p>
          </p:txBody>
        </p:sp>
        <p:sp>
          <p:nvSpPr>
            <p:cNvPr id="701" name="Google Shape;701;p68"/>
            <p:cNvSpPr txBox="1"/>
            <p:nvPr/>
          </p:nvSpPr>
          <p:spPr>
            <a:xfrm>
              <a:off x="46575" y="3472175"/>
              <a:ext cx="1124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Samsung user, Student</a:t>
              </a:r>
              <a:endParaRPr sz="1200">
                <a:solidFill>
                  <a:schemeClr val="dk1"/>
                </a:solidFill>
                <a:latin typeface="Nunito"/>
                <a:ea typeface="Nunito"/>
                <a:cs typeface="Nunito"/>
                <a:sym typeface="Nunito"/>
              </a:endParaRPr>
            </a:p>
          </p:txBody>
        </p:sp>
      </p:grpSp>
      <p:grpSp>
        <p:nvGrpSpPr>
          <p:cNvPr id="702" name="Google Shape;702;p68"/>
          <p:cNvGrpSpPr/>
          <p:nvPr/>
        </p:nvGrpSpPr>
        <p:grpSpPr>
          <a:xfrm>
            <a:off x="46575" y="2934793"/>
            <a:ext cx="8143350" cy="1217270"/>
            <a:chOff x="46575" y="2201150"/>
            <a:chExt cx="8143350" cy="912975"/>
          </a:xfrm>
        </p:grpSpPr>
        <p:sp>
          <p:nvSpPr>
            <p:cNvPr id="703" name="Google Shape;703;p68"/>
            <p:cNvSpPr txBox="1"/>
            <p:nvPr/>
          </p:nvSpPr>
          <p:spPr>
            <a:xfrm>
              <a:off x="5189925" y="2201150"/>
              <a:ext cx="3000000" cy="30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04" name="Google Shape;704;p68"/>
            <p:cNvSpPr/>
            <p:nvPr/>
          </p:nvSpPr>
          <p:spPr>
            <a:xfrm>
              <a:off x="1921125" y="2541413"/>
              <a:ext cx="5654100" cy="5727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rPr>
                <a:t>Slow internet connectivity can make it hard to get or download files sometimes. </a:t>
              </a:r>
              <a:endParaRPr sz="1800">
                <a:solidFill>
                  <a:schemeClr val="dk1"/>
                </a:solidFill>
              </a:endParaRPr>
            </a:p>
          </p:txBody>
        </p:sp>
        <p:sp>
          <p:nvSpPr>
            <p:cNvPr id="705" name="Google Shape;705;p68"/>
            <p:cNvSpPr/>
            <p:nvPr/>
          </p:nvSpPr>
          <p:spPr>
            <a:xfrm>
              <a:off x="1274625" y="2446325"/>
              <a:ext cx="705000" cy="667800"/>
            </a:xfrm>
            <a:prstGeom prst="ellipse">
              <a:avLst/>
            </a:prstGeom>
            <a:solidFill>
              <a:srgbClr val="60AEFA"/>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100">
                  <a:solidFill>
                    <a:srgbClr val="000000"/>
                  </a:solidFill>
                </a:rPr>
                <a:t>P1.</a:t>
              </a:r>
              <a:r>
                <a:rPr b="1" lang="en" sz="1100"/>
                <a:t>2</a:t>
              </a:r>
              <a:endParaRPr b="1" sz="1000">
                <a:latin typeface="Nunito"/>
                <a:ea typeface="Nunito"/>
                <a:cs typeface="Nunito"/>
                <a:sym typeface="Nunito"/>
              </a:endParaRPr>
            </a:p>
          </p:txBody>
        </p:sp>
        <p:sp>
          <p:nvSpPr>
            <p:cNvPr id="706" name="Google Shape;706;p68"/>
            <p:cNvSpPr txBox="1"/>
            <p:nvPr/>
          </p:nvSpPr>
          <p:spPr>
            <a:xfrm>
              <a:off x="46575" y="2455775"/>
              <a:ext cx="1209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One plus user,</a:t>
              </a:r>
              <a:endParaRPr sz="1200">
                <a:solidFill>
                  <a:schemeClr val="dk1"/>
                </a:solidFill>
                <a:latin typeface="Nunito"/>
                <a:ea typeface="Nunito"/>
                <a:cs typeface="Nunito"/>
                <a:sym typeface="Nunito"/>
              </a:endParaRPr>
            </a:p>
            <a:p>
              <a:pPr indent="0" lvl="0" marL="0" rtl="0" algn="l">
                <a:spcBef>
                  <a:spcPts val="0"/>
                </a:spcBef>
                <a:spcAft>
                  <a:spcPts val="0"/>
                </a:spcAft>
                <a:buNone/>
              </a:pPr>
              <a:r>
                <a:rPr lang="en" sz="1200">
                  <a:solidFill>
                    <a:schemeClr val="dk1"/>
                  </a:solidFill>
                  <a:latin typeface="Nunito"/>
                  <a:ea typeface="Nunito"/>
                  <a:cs typeface="Nunito"/>
                  <a:sym typeface="Nunito"/>
                </a:rPr>
                <a:t>Student</a:t>
              </a:r>
              <a:endParaRPr sz="1200">
                <a:solidFill>
                  <a:schemeClr val="dk1"/>
                </a:solidFill>
                <a:latin typeface="Nunito"/>
                <a:ea typeface="Nunito"/>
                <a:cs typeface="Nunito"/>
                <a:sym typeface="Nunito"/>
              </a:endParaRPr>
            </a:p>
            <a:p>
              <a:pPr indent="0" lvl="0" marL="0" rtl="0" algn="l">
                <a:spcBef>
                  <a:spcPts val="0"/>
                </a:spcBef>
                <a:spcAft>
                  <a:spcPts val="0"/>
                </a:spcAft>
                <a:buNone/>
              </a:pPr>
              <a:r>
                <a:t/>
              </a:r>
              <a:endParaRPr sz="1200">
                <a:solidFill>
                  <a:schemeClr val="dk1"/>
                </a:solidFill>
                <a:latin typeface="Nunito"/>
                <a:ea typeface="Nunito"/>
                <a:cs typeface="Nunito"/>
                <a:sym typeface="Nunito"/>
              </a:endParaRPr>
            </a:p>
          </p:txBody>
        </p:sp>
      </p:grpSp>
      <p:grpSp>
        <p:nvGrpSpPr>
          <p:cNvPr id="707" name="Google Shape;707;p68"/>
          <p:cNvGrpSpPr/>
          <p:nvPr/>
        </p:nvGrpSpPr>
        <p:grpSpPr>
          <a:xfrm>
            <a:off x="46700" y="5967451"/>
            <a:ext cx="7528525" cy="890378"/>
            <a:chOff x="46700" y="4475700"/>
            <a:chExt cx="7528525" cy="667800"/>
          </a:xfrm>
        </p:grpSpPr>
        <p:sp>
          <p:nvSpPr>
            <p:cNvPr id="708" name="Google Shape;708;p68"/>
            <p:cNvSpPr txBox="1"/>
            <p:nvPr/>
          </p:nvSpPr>
          <p:spPr>
            <a:xfrm>
              <a:off x="1837800" y="4561950"/>
              <a:ext cx="1347300" cy="30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09" name="Google Shape;709;p68"/>
            <p:cNvSpPr txBox="1"/>
            <p:nvPr/>
          </p:nvSpPr>
          <p:spPr>
            <a:xfrm>
              <a:off x="3414475" y="4487575"/>
              <a:ext cx="3000000" cy="2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chemeClr val="dk1"/>
                </a:solidFill>
              </a:endParaRPr>
            </a:p>
          </p:txBody>
        </p:sp>
        <p:sp>
          <p:nvSpPr>
            <p:cNvPr id="710" name="Google Shape;710;p68"/>
            <p:cNvSpPr/>
            <p:nvPr/>
          </p:nvSpPr>
          <p:spPr>
            <a:xfrm>
              <a:off x="1921125" y="4475700"/>
              <a:ext cx="5654100" cy="5727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Quality gets reduced, file size is very big and there is internet issue so it take long to receive</a:t>
              </a:r>
              <a:endParaRPr sz="1200">
                <a:solidFill>
                  <a:schemeClr val="dk1"/>
                </a:solidFill>
              </a:endParaRPr>
            </a:p>
            <a:p>
              <a:pPr indent="0" lvl="0" marL="0" rtl="0" algn="r">
                <a:spcBef>
                  <a:spcPts val="0"/>
                </a:spcBef>
                <a:spcAft>
                  <a:spcPts val="0"/>
                </a:spcAft>
                <a:buNone/>
              </a:pPr>
              <a:r>
                <a:t/>
              </a:r>
              <a:endParaRPr sz="1000">
                <a:solidFill>
                  <a:schemeClr val="dk1"/>
                </a:solidFill>
              </a:endParaRPr>
            </a:p>
          </p:txBody>
        </p:sp>
        <p:sp>
          <p:nvSpPr>
            <p:cNvPr id="711" name="Google Shape;711;p68"/>
            <p:cNvSpPr/>
            <p:nvPr/>
          </p:nvSpPr>
          <p:spPr>
            <a:xfrm>
              <a:off x="1256025" y="4475700"/>
              <a:ext cx="666900" cy="66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Nunito"/>
                  <a:ea typeface="Nunito"/>
                  <a:cs typeface="Nunito"/>
                  <a:sym typeface="Nunito"/>
                </a:rPr>
                <a:t>P3.2</a:t>
              </a:r>
              <a:endParaRPr b="1" sz="1000">
                <a:latin typeface="Nunito"/>
                <a:ea typeface="Nunito"/>
                <a:cs typeface="Nunito"/>
                <a:sym typeface="Nunito"/>
              </a:endParaRPr>
            </a:p>
          </p:txBody>
        </p:sp>
        <p:sp>
          <p:nvSpPr>
            <p:cNvPr id="712" name="Google Shape;712;p68"/>
            <p:cNvSpPr txBox="1"/>
            <p:nvPr/>
          </p:nvSpPr>
          <p:spPr>
            <a:xfrm>
              <a:off x="46700" y="4532550"/>
              <a:ext cx="1124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RealMe </a:t>
              </a:r>
              <a:r>
                <a:rPr lang="en" sz="1200">
                  <a:solidFill>
                    <a:schemeClr val="dk1"/>
                  </a:solidFill>
                  <a:latin typeface="Nunito"/>
                  <a:ea typeface="Nunito"/>
                  <a:cs typeface="Nunito"/>
                  <a:sym typeface="Nunito"/>
                </a:rPr>
                <a:t>user, </a:t>
              </a:r>
              <a:endParaRPr sz="1200">
                <a:solidFill>
                  <a:schemeClr val="dk1"/>
                </a:solidFill>
                <a:latin typeface="Nunito"/>
                <a:ea typeface="Nunito"/>
                <a:cs typeface="Nunito"/>
                <a:sym typeface="Nunito"/>
              </a:endParaRPr>
            </a:p>
            <a:p>
              <a:pPr indent="0" lvl="0" marL="0" rtl="0" algn="l">
                <a:spcBef>
                  <a:spcPts val="0"/>
                </a:spcBef>
                <a:spcAft>
                  <a:spcPts val="0"/>
                </a:spcAft>
                <a:buNone/>
              </a:pPr>
              <a:r>
                <a:rPr lang="en" sz="1200">
                  <a:solidFill>
                    <a:schemeClr val="dk1"/>
                  </a:solidFill>
                  <a:latin typeface="Nunito"/>
                  <a:ea typeface="Nunito"/>
                  <a:cs typeface="Nunito"/>
                  <a:sym typeface="Nunito"/>
                </a:rPr>
                <a:t>student</a:t>
              </a:r>
              <a:endParaRPr sz="1200">
                <a:solidFill>
                  <a:schemeClr val="dk1"/>
                </a:solidFill>
                <a:latin typeface="Nunito"/>
                <a:ea typeface="Nunito"/>
                <a:cs typeface="Nunito"/>
                <a:sym typeface="Nuni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69"/>
          <p:cNvSpPr txBox="1"/>
          <p:nvPr>
            <p:ph idx="4294967295" type="title"/>
          </p:nvPr>
        </p:nvSpPr>
        <p:spPr>
          <a:xfrm>
            <a:off x="4110900" y="115300"/>
            <a:ext cx="15072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500"/>
              <a:t>Urgency</a:t>
            </a:r>
            <a:endParaRPr sz="2700"/>
          </a:p>
        </p:txBody>
      </p:sp>
      <p:sp>
        <p:nvSpPr>
          <p:cNvPr id="718" name="Google Shape;718;p69"/>
          <p:cNvSpPr txBox="1"/>
          <p:nvPr/>
        </p:nvSpPr>
        <p:spPr>
          <a:xfrm>
            <a:off x="2572775" y="1243467"/>
            <a:ext cx="4289400" cy="400200"/>
          </a:xfrm>
          <a:prstGeom prst="rect">
            <a:avLst/>
          </a:prstGeom>
          <a:noFill/>
          <a:ln cap="flat" cmpd="sng" w="19050">
            <a:solidFill>
              <a:schemeClr val="accent2"/>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latin typeface="Nunito"/>
                <a:ea typeface="Nunito"/>
                <a:cs typeface="Nunito"/>
                <a:sym typeface="Nunito"/>
              </a:rPr>
              <a:t>In case of urgency p</a:t>
            </a:r>
            <a:r>
              <a:rPr lang="en">
                <a:solidFill>
                  <a:schemeClr val="dk1"/>
                </a:solidFill>
                <a:latin typeface="Nunito"/>
                <a:ea typeface="Nunito"/>
                <a:cs typeface="Nunito"/>
                <a:sym typeface="Nunito"/>
              </a:rPr>
              <a:t>reference</a:t>
            </a:r>
            <a:r>
              <a:rPr lang="en">
                <a:solidFill>
                  <a:schemeClr val="dk1"/>
                </a:solidFill>
                <a:latin typeface="Nunito"/>
                <a:ea typeface="Nunito"/>
                <a:cs typeface="Nunito"/>
                <a:sym typeface="Nunito"/>
              </a:rPr>
              <a:t> is always WhatsApp</a:t>
            </a:r>
            <a:endParaRPr>
              <a:solidFill>
                <a:schemeClr val="dk1"/>
              </a:solidFill>
              <a:latin typeface="Nunito"/>
              <a:ea typeface="Nunito"/>
              <a:cs typeface="Nunito"/>
              <a:sym typeface="Nunito"/>
            </a:endParaRPr>
          </a:p>
        </p:txBody>
      </p:sp>
      <p:grpSp>
        <p:nvGrpSpPr>
          <p:cNvPr id="719" name="Google Shape;719;p69"/>
          <p:cNvGrpSpPr/>
          <p:nvPr/>
        </p:nvGrpSpPr>
        <p:grpSpPr>
          <a:xfrm>
            <a:off x="0" y="1777022"/>
            <a:ext cx="8555975" cy="2666533"/>
            <a:chOff x="0" y="1332800"/>
            <a:chExt cx="8555975" cy="1999950"/>
          </a:xfrm>
        </p:grpSpPr>
        <p:sp>
          <p:nvSpPr>
            <p:cNvPr id="720" name="Google Shape;720;p69"/>
            <p:cNvSpPr txBox="1"/>
            <p:nvPr/>
          </p:nvSpPr>
          <p:spPr>
            <a:xfrm>
              <a:off x="1842450" y="2932550"/>
              <a:ext cx="3000000" cy="30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21" name="Google Shape;721;p69"/>
            <p:cNvSpPr/>
            <p:nvPr/>
          </p:nvSpPr>
          <p:spPr>
            <a:xfrm>
              <a:off x="1215275" y="1606250"/>
              <a:ext cx="7340700" cy="17265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Nunito"/>
                  <a:ea typeface="Nunito"/>
                  <a:cs typeface="Nunito"/>
                  <a:sym typeface="Nunito"/>
                </a:rPr>
                <a:t>Preference is always WhatsApp. But for them to send it immediately, I would have to call them up several times and ask them to send it. Rather than that, actually, it depends on the format of the file. Most probably, if I'm... If it's urgent, I would just have my phone and working on something. So, I'll like say to send through WhatsApp only. But if it's... Like it was in... Like I said, a code we have to forward. I would prefer GitHub because it is easier to access that if you have a repository. </a:t>
              </a:r>
              <a:endParaRPr sz="2000">
                <a:latin typeface="Nunito"/>
                <a:ea typeface="Nunito"/>
                <a:cs typeface="Nunito"/>
                <a:sym typeface="Nunito"/>
              </a:endParaRPr>
            </a:p>
          </p:txBody>
        </p:sp>
        <p:sp>
          <p:nvSpPr>
            <p:cNvPr id="722" name="Google Shape;722;p69"/>
            <p:cNvSpPr/>
            <p:nvPr/>
          </p:nvSpPr>
          <p:spPr>
            <a:xfrm>
              <a:off x="548825" y="2126900"/>
              <a:ext cx="807900" cy="685200"/>
            </a:xfrm>
            <a:prstGeom prst="ellipse">
              <a:avLst/>
            </a:prstGeom>
            <a:solidFill>
              <a:srgbClr val="60AEFA"/>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100">
                  <a:solidFill>
                    <a:srgbClr val="000000"/>
                  </a:solidFill>
                </a:rPr>
                <a:t>P1.</a:t>
              </a:r>
              <a:r>
                <a:rPr b="1" lang="en" sz="1100"/>
                <a:t>4</a:t>
              </a:r>
              <a:endParaRPr b="1" sz="1000">
                <a:latin typeface="Nunito"/>
                <a:ea typeface="Nunito"/>
                <a:cs typeface="Nunito"/>
                <a:sym typeface="Nunito"/>
              </a:endParaRPr>
            </a:p>
          </p:txBody>
        </p:sp>
        <p:sp>
          <p:nvSpPr>
            <p:cNvPr id="723" name="Google Shape;723;p69"/>
            <p:cNvSpPr txBox="1"/>
            <p:nvPr/>
          </p:nvSpPr>
          <p:spPr>
            <a:xfrm>
              <a:off x="0" y="1332800"/>
              <a:ext cx="1124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Samsung user, Student</a:t>
              </a:r>
              <a:endParaRPr sz="1200">
                <a:solidFill>
                  <a:schemeClr val="dk1"/>
                </a:solidFill>
                <a:latin typeface="Nunito"/>
                <a:ea typeface="Nunito"/>
                <a:cs typeface="Nunito"/>
                <a:sym typeface="Nunito"/>
              </a:endParaRPr>
            </a:p>
          </p:txBody>
        </p:sp>
      </p:grpSp>
      <p:grpSp>
        <p:nvGrpSpPr>
          <p:cNvPr id="724" name="Google Shape;724;p69"/>
          <p:cNvGrpSpPr/>
          <p:nvPr/>
        </p:nvGrpSpPr>
        <p:grpSpPr>
          <a:xfrm>
            <a:off x="331600" y="4660750"/>
            <a:ext cx="8224375" cy="1592260"/>
            <a:chOff x="331600" y="3495650"/>
            <a:chExt cx="8224375" cy="1194225"/>
          </a:xfrm>
        </p:grpSpPr>
        <p:sp>
          <p:nvSpPr>
            <p:cNvPr id="725" name="Google Shape;725;p69"/>
            <p:cNvSpPr/>
            <p:nvPr/>
          </p:nvSpPr>
          <p:spPr>
            <a:xfrm>
              <a:off x="1215275" y="3551900"/>
              <a:ext cx="7340700" cy="5727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Nunito"/>
                  <a:ea typeface="Nunito"/>
                  <a:cs typeface="Nunito"/>
                  <a:sym typeface="Nunito"/>
                </a:rPr>
                <a:t>Prefer direct messaging via WhatsApp for urgent messages (P3.1, P3.4)</a:t>
              </a:r>
              <a:endParaRPr sz="2200">
                <a:solidFill>
                  <a:schemeClr val="dk1"/>
                </a:solidFill>
                <a:latin typeface="Nunito"/>
                <a:ea typeface="Nunito"/>
                <a:cs typeface="Nunito"/>
                <a:sym typeface="Nunito"/>
              </a:endParaRPr>
            </a:p>
          </p:txBody>
        </p:sp>
        <p:sp>
          <p:nvSpPr>
            <p:cNvPr id="726" name="Google Shape;726;p69"/>
            <p:cNvSpPr/>
            <p:nvPr/>
          </p:nvSpPr>
          <p:spPr>
            <a:xfrm>
              <a:off x="496975" y="3495650"/>
              <a:ext cx="807900" cy="685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100">
                  <a:solidFill>
                    <a:srgbClr val="000000"/>
                  </a:solidFill>
                </a:rPr>
                <a:t>P</a:t>
              </a:r>
              <a:r>
                <a:rPr b="1" lang="en" sz="1100"/>
                <a:t>3</a:t>
              </a:r>
              <a:r>
                <a:rPr b="1" lang="en" sz="1100">
                  <a:solidFill>
                    <a:srgbClr val="000000"/>
                  </a:solidFill>
                </a:rPr>
                <a:t>.</a:t>
              </a:r>
              <a:r>
                <a:rPr b="1" lang="en" sz="1100"/>
                <a:t>4, P3.1</a:t>
              </a:r>
              <a:endParaRPr b="1" sz="1000">
                <a:latin typeface="Nunito"/>
                <a:ea typeface="Nunito"/>
                <a:cs typeface="Nunito"/>
                <a:sym typeface="Nunito"/>
              </a:endParaRPr>
            </a:p>
          </p:txBody>
        </p:sp>
        <p:sp>
          <p:nvSpPr>
            <p:cNvPr id="727" name="Google Shape;727;p69"/>
            <p:cNvSpPr txBox="1"/>
            <p:nvPr/>
          </p:nvSpPr>
          <p:spPr>
            <a:xfrm>
              <a:off x="331600" y="4274375"/>
              <a:ext cx="1612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iPhone user, </a:t>
              </a:r>
              <a:endParaRPr sz="1200">
                <a:solidFill>
                  <a:schemeClr val="dk1"/>
                </a:solidFill>
                <a:latin typeface="Nunito"/>
                <a:ea typeface="Nunito"/>
                <a:cs typeface="Nunito"/>
                <a:sym typeface="Nunito"/>
              </a:endParaRPr>
            </a:p>
            <a:p>
              <a:pPr indent="0" lvl="0" marL="0" rtl="0" algn="l">
                <a:spcBef>
                  <a:spcPts val="0"/>
                </a:spcBef>
                <a:spcAft>
                  <a:spcPts val="0"/>
                </a:spcAft>
                <a:buNone/>
              </a:pPr>
              <a:r>
                <a:rPr lang="en" sz="1200">
                  <a:solidFill>
                    <a:schemeClr val="dk1"/>
                  </a:solidFill>
                  <a:latin typeface="Nunito"/>
                  <a:ea typeface="Nunito"/>
                  <a:cs typeface="Nunito"/>
                  <a:sym typeface="Nunito"/>
                </a:rPr>
                <a:t>working professional</a:t>
              </a:r>
              <a:endParaRPr sz="1200">
                <a:solidFill>
                  <a:schemeClr val="dk1"/>
                </a:solidFill>
                <a:latin typeface="Nunito"/>
                <a:ea typeface="Nunito"/>
                <a:cs typeface="Nunito"/>
                <a:sym typeface="Nunito"/>
              </a:endParaRPr>
            </a:p>
          </p:txBody>
        </p:sp>
        <p:sp>
          <p:nvSpPr>
            <p:cNvPr id="728" name="Google Shape;728;p69"/>
            <p:cNvSpPr txBox="1"/>
            <p:nvPr/>
          </p:nvSpPr>
          <p:spPr>
            <a:xfrm>
              <a:off x="2000750" y="4274363"/>
              <a:ext cx="1124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Oppo user, </a:t>
              </a:r>
              <a:endParaRPr sz="1200">
                <a:solidFill>
                  <a:schemeClr val="dk1"/>
                </a:solidFill>
                <a:latin typeface="Nunito"/>
                <a:ea typeface="Nunito"/>
                <a:cs typeface="Nunito"/>
                <a:sym typeface="Nunito"/>
              </a:endParaRPr>
            </a:p>
            <a:p>
              <a:pPr indent="0" lvl="0" marL="0" rtl="0" algn="l">
                <a:spcBef>
                  <a:spcPts val="0"/>
                </a:spcBef>
                <a:spcAft>
                  <a:spcPts val="0"/>
                </a:spcAft>
                <a:buNone/>
              </a:pPr>
              <a:r>
                <a:rPr lang="en" sz="1200">
                  <a:solidFill>
                    <a:schemeClr val="dk1"/>
                  </a:solidFill>
                  <a:latin typeface="Nunito"/>
                  <a:ea typeface="Nunito"/>
                  <a:cs typeface="Nunito"/>
                  <a:sym typeface="Nunito"/>
                </a:rPr>
                <a:t>student</a:t>
              </a:r>
              <a:endParaRPr sz="1200">
                <a:solidFill>
                  <a:schemeClr val="dk1"/>
                </a:solidFill>
                <a:latin typeface="Nunito"/>
                <a:ea typeface="Nunito"/>
                <a:cs typeface="Nunito"/>
                <a:sym typeface="Nuni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pic>
        <p:nvPicPr>
          <p:cNvPr descr="Forms response chart. Question title: How do you MOST frequently receive files? &#10;&#10;Select all that apply. . Number of responses: 13 responses." id="733" name="Google Shape;733;p70" title="How do you MOST frequently receive files? &#10;&#10;Select all that apply. "/>
          <p:cNvPicPr preferRelativeResize="0"/>
          <p:nvPr/>
        </p:nvPicPr>
        <p:blipFill>
          <a:blip r:embed="rId3">
            <a:alphaModFix/>
          </a:blip>
          <a:stretch>
            <a:fillRect/>
          </a:stretch>
        </p:blipFill>
        <p:spPr>
          <a:xfrm>
            <a:off x="2225588" y="1170768"/>
            <a:ext cx="5101327" cy="3493835"/>
          </a:xfrm>
          <a:prstGeom prst="rect">
            <a:avLst/>
          </a:prstGeom>
          <a:noFill/>
          <a:ln>
            <a:noFill/>
          </a:ln>
        </p:spPr>
      </p:pic>
      <p:sp>
        <p:nvSpPr>
          <p:cNvPr id="734" name="Google Shape;734;p70"/>
          <p:cNvSpPr txBox="1"/>
          <p:nvPr/>
        </p:nvSpPr>
        <p:spPr>
          <a:xfrm>
            <a:off x="3128725" y="5303367"/>
            <a:ext cx="3501300" cy="615600"/>
          </a:xfrm>
          <a:prstGeom prst="rect">
            <a:avLst/>
          </a:prstGeom>
          <a:noFill/>
          <a:ln cap="flat" cmpd="sng" w="19050">
            <a:solidFill>
              <a:schemeClr val="accent2"/>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Messaging applications are more convenient, everybody uses them (P3.2)</a:t>
            </a:r>
            <a:endParaRPr/>
          </a:p>
        </p:txBody>
      </p:sp>
      <p:sp>
        <p:nvSpPr>
          <p:cNvPr id="735" name="Google Shape;735;p70"/>
          <p:cNvSpPr txBox="1"/>
          <p:nvPr/>
        </p:nvSpPr>
        <p:spPr>
          <a:xfrm>
            <a:off x="3128725" y="596767"/>
            <a:ext cx="4539900" cy="5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latin typeface="Nunito"/>
                <a:ea typeface="Nunito"/>
                <a:cs typeface="Nunito"/>
                <a:sym typeface="Nunito"/>
              </a:rPr>
              <a:t>Most frequently </a:t>
            </a:r>
            <a:r>
              <a:rPr i="1" lang="en">
                <a:solidFill>
                  <a:schemeClr val="dk1"/>
                </a:solidFill>
                <a:latin typeface="Nunito"/>
                <a:ea typeface="Nunito"/>
                <a:cs typeface="Nunito"/>
                <a:sym typeface="Nunito"/>
              </a:rPr>
              <a:t>receiving</a:t>
            </a:r>
            <a:r>
              <a:rPr i="1" lang="en">
                <a:solidFill>
                  <a:schemeClr val="dk1"/>
                </a:solidFill>
                <a:latin typeface="Nunito"/>
                <a:ea typeface="Nunito"/>
                <a:cs typeface="Nunito"/>
                <a:sym typeface="Nunito"/>
              </a:rPr>
              <a:t> mode</a:t>
            </a:r>
            <a:endParaRPr i="1">
              <a:solidFill>
                <a:schemeClr val="dk1"/>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pic>
        <p:nvPicPr>
          <p:cNvPr descr="Forms response chart. Question title: How do you prefer to receive large files above 600MB (movies, large videos, applications, etc.)?&#10;&#10;&#10;&#10;Select all that apply. Number of responses: 17 responses." id="740" name="Google Shape;740;p71" title="How do you prefer to receive large files above 600MB (movies, large videos, applications, etc.)?&#10;&#10;&#10;&#10;Select all that apply"/>
          <p:cNvPicPr preferRelativeResize="0"/>
          <p:nvPr/>
        </p:nvPicPr>
        <p:blipFill>
          <a:blip r:embed="rId3">
            <a:alphaModFix/>
          </a:blip>
          <a:stretch>
            <a:fillRect/>
          </a:stretch>
        </p:blipFill>
        <p:spPr>
          <a:xfrm>
            <a:off x="1365350" y="873431"/>
            <a:ext cx="6879898" cy="3490349"/>
          </a:xfrm>
          <a:prstGeom prst="rect">
            <a:avLst/>
          </a:prstGeom>
          <a:noFill/>
          <a:ln>
            <a:noFill/>
          </a:ln>
        </p:spPr>
      </p:pic>
      <p:sp>
        <p:nvSpPr>
          <p:cNvPr id="741" name="Google Shape;741;p71"/>
          <p:cNvSpPr txBox="1"/>
          <p:nvPr/>
        </p:nvSpPr>
        <p:spPr>
          <a:xfrm>
            <a:off x="736975" y="5731433"/>
            <a:ext cx="3000000" cy="338700"/>
          </a:xfrm>
          <a:prstGeom prst="rect">
            <a:avLst/>
          </a:prstGeom>
          <a:noFill/>
          <a:ln cap="flat" cmpd="sng" w="19050">
            <a:solidFill>
              <a:schemeClr val="accent2"/>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Nunito"/>
                <a:ea typeface="Nunito"/>
                <a:cs typeface="Nunito"/>
                <a:sym typeface="Nunito"/>
              </a:rPr>
              <a:t>Prefer using cloud link in case of large files (P3.1)</a:t>
            </a:r>
            <a:endParaRPr>
              <a:latin typeface="Nunito"/>
              <a:ea typeface="Nunito"/>
              <a:cs typeface="Nunito"/>
              <a:sym typeface="Nunito"/>
            </a:endParaRPr>
          </a:p>
        </p:txBody>
      </p:sp>
      <p:sp>
        <p:nvSpPr>
          <p:cNvPr id="742" name="Google Shape;742;p71"/>
          <p:cNvSpPr txBox="1"/>
          <p:nvPr/>
        </p:nvSpPr>
        <p:spPr>
          <a:xfrm>
            <a:off x="4251150" y="5628833"/>
            <a:ext cx="3000000" cy="492600"/>
          </a:xfrm>
          <a:prstGeom prst="rect">
            <a:avLst/>
          </a:prstGeom>
          <a:noFill/>
          <a:ln cap="flat" cmpd="sng" w="19050">
            <a:solidFill>
              <a:schemeClr val="accent1"/>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Nunito"/>
                <a:ea typeface="Nunito"/>
                <a:cs typeface="Nunito"/>
                <a:sym typeface="Nunito"/>
              </a:rPr>
              <a:t>WhatsApp and Discord preferred for smaller files, Google Drive preferred for larger ones. P1.3</a:t>
            </a:r>
            <a:endParaRPr>
              <a:latin typeface="Nunito"/>
              <a:ea typeface="Nunito"/>
              <a:cs typeface="Nunito"/>
              <a:sym typeface="Nunito"/>
            </a:endParaRPr>
          </a:p>
        </p:txBody>
      </p:sp>
      <p:sp>
        <p:nvSpPr>
          <p:cNvPr id="743" name="Google Shape;743;p71"/>
          <p:cNvSpPr txBox="1"/>
          <p:nvPr/>
        </p:nvSpPr>
        <p:spPr>
          <a:xfrm>
            <a:off x="3212275" y="472967"/>
            <a:ext cx="4539900" cy="5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latin typeface="Nunito"/>
                <a:ea typeface="Nunito"/>
                <a:cs typeface="Nunito"/>
                <a:sym typeface="Nunito"/>
              </a:rPr>
              <a:t>Large file </a:t>
            </a:r>
            <a:r>
              <a:rPr i="1" lang="en">
                <a:solidFill>
                  <a:schemeClr val="dk1"/>
                </a:solidFill>
                <a:latin typeface="Nunito"/>
                <a:ea typeface="Nunito"/>
                <a:cs typeface="Nunito"/>
                <a:sym typeface="Nunito"/>
              </a:rPr>
              <a:t>receiving mode</a:t>
            </a:r>
            <a:endParaRPr i="1">
              <a:solidFill>
                <a:schemeClr val="dk1"/>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pic>
        <p:nvPicPr>
          <p:cNvPr descr="Forms response chart. Question title: What measures do you take to protect your devices against malware in the files you receive? &#10;&#10;Select all that apply.&#10;. Number of responses: 17 responses." id="748" name="Google Shape;748;p72" title="What measures do you take to protect your devices against malware in the files you receive? &#10;&#10;Select all that apply.&#10;"/>
          <p:cNvPicPr preferRelativeResize="0"/>
          <p:nvPr/>
        </p:nvPicPr>
        <p:blipFill rotWithShape="1">
          <a:blip r:embed="rId3">
            <a:alphaModFix/>
          </a:blip>
          <a:srcRect b="0" l="0" r="0" t="0"/>
          <a:stretch/>
        </p:blipFill>
        <p:spPr>
          <a:xfrm>
            <a:off x="1636313" y="905330"/>
            <a:ext cx="5871375" cy="2978699"/>
          </a:xfrm>
          <a:prstGeom prst="rect">
            <a:avLst/>
          </a:prstGeom>
          <a:noFill/>
          <a:ln>
            <a:noFill/>
          </a:ln>
        </p:spPr>
      </p:pic>
      <p:sp>
        <p:nvSpPr>
          <p:cNvPr id="749" name="Google Shape;749;p72"/>
          <p:cNvSpPr txBox="1"/>
          <p:nvPr/>
        </p:nvSpPr>
        <p:spPr>
          <a:xfrm>
            <a:off x="3019025" y="5240300"/>
            <a:ext cx="3000000" cy="492600"/>
          </a:xfrm>
          <a:prstGeom prst="rect">
            <a:avLst/>
          </a:prstGeom>
          <a:noFill/>
          <a:ln cap="flat" cmpd="sng" w="19050">
            <a:solidFill>
              <a:schemeClr val="accent1"/>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rPr>
              <a:t>Rely on antivirus apps, Gmail’s virus scanning feature for security (P3.4)</a:t>
            </a:r>
            <a:endParaRPr/>
          </a:p>
        </p:txBody>
      </p:sp>
      <p:sp>
        <p:nvSpPr>
          <p:cNvPr id="750" name="Google Shape;750;p72"/>
          <p:cNvSpPr txBox="1"/>
          <p:nvPr/>
        </p:nvSpPr>
        <p:spPr>
          <a:xfrm>
            <a:off x="3212275" y="472967"/>
            <a:ext cx="4539900" cy="5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latin typeface="Nunito"/>
                <a:ea typeface="Nunito"/>
                <a:cs typeface="Nunito"/>
                <a:sym typeface="Nunito"/>
              </a:rPr>
              <a:t>Measures taken to protect device from malware</a:t>
            </a:r>
            <a:endParaRPr i="1">
              <a:solidFill>
                <a:schemeClr val="dk1"/>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descr="Forms response chart. Question title: What brand is your primary mobile phone? . Number of responses: 17 responses." id="191" name="Google Shape;191;p28" title="What brand is your primary mobile phone? "/>
          <p:cNvPicPr preferRelativeResize="0"/>
          <p:nvPr/>
        </p:nvPicPr>
        <p:blipFill rotWithShape="1">
          <a:blip r:embed="rId3">
            <a:alphaModFix/>
          </a:blip>
          <a:srcRect b="4108" l="0" r="23681" t="5589"/>
          <a:stretch/>
        </p:blipFill>
        <p:spPr>
          <a:xfrm>
            <a:off x="0" y="0"/>
            <a:ext cx="5416202" cy="3558933"/>
          </a:xfrm>
          <a:prstGeom prst="rect">
            <a:avLst/>
          </a:prstGeom>
          <a:noFill/>
          <a:ln>
            <a:noFill/>
          </a:ln>
        </p:spPr>
      </p:pic>
      <p:pic>
        <p:nvPicPr>
          <p:cNvPr descr="Forms response chart. Question title: What brand is your primary laptop?  . Number of responses: 17 responses." id="192" name="Google Shape;192;p28" title="What brand is your primary laptop?  "/>
          <p:cNvPicPr preferRelativeResize="0"/>
          <p:nvPr/>
        </p:nvPicPr>
        <p:blipFill rotWithShape="1">
          <a:blip r:embed="rId4">
            <a:alphaModFix/>
          </a:blip>
          <a:srcRect b="0" l="0" r="22672" t="0"/>
          <a:stretch/>
        </p:blipFill>
        <p:spPr>
          <a:xfrm>
            <a:off x="4272824" y="3299067"/>
            <a:ext cx="4871178" cy="355893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pic>
        <p:nvPicPr>
          <p:cNvPr descr="Forms response chart. Question title: What kind of errors have you faced while receiving files?&#10;&#10;&#10;Select up to 3 of the most common errors faced. &#10;. Number of responses: 17 responses." id="755" name="Google Shape;755;p73" title="What kind of errors have you faced while receiving files?&#10;&#10;&#10;Select up to 3 of the most common errors faced. &#10;"/>
          <p:cNvPicPr preferRelativeResize="0"/>
          <p:nvPr/>
        </p:nvPicPr>
        <p:blipFill>
          <a:blip r:embed="rId3">
            <a:alphaModFix/>
          </a:blip>
          <a:stretch>
            <a:fillRect/>
          </a:stretch>
        </p:blipFill>
        <p:spPr>
          <a:xfrm>
            <a:off x="3933975" y="0"/>
            <a:ext cx="5210025" cy="3678933"/>
          </a:xfrm>
          <a:prstGeom prst="rect">
            <a:avLst/>
          </a:prstGeom>
          <a:noFill/>
          <a:ln>
            <a:noFill/>
          </a:ln>
        </p:spPr>
      </p:pic>
      <p:pic>
        <p:nvPicPr>
          <p:cNvPr descr="Forms response chart. Question title: Which of the following do you use to store files? &#10;&#10;Select all that apply.. Number of responses: 17 responses." id="756" name="Google Shape;756;p73" title="Which of the following do you use to store files? &#10;&#10;Select all that apply."/>
          <p:cNvPicPr preferRelativeResize="0"/>
          <p:nvPr/>
        </p:nvPicPr>
        <p:blipFill>
          <a:blip r:embed="rId4">
            <a:alphaModFix/>
          </a:blip>
          <a:stretch>
            <a:fillRect/>
          </a:stretch>
        </p:blipFill>
        <p:spPr>
          <a:xfrm>
            <a:off x="0" y="3424733"/>
            <a:ext cx="5813652" cy="2759199"/>
          </a:xfrm>
          <a:prstGeom prst="rect">
            <a:avLst/>
          </a:prstGeom>
          <a:noFill/>
          <a:ln>
            <a:noFill/>
          </a:ln>
        </p:spPr>
      </p:pic>
      <p:sp>
        <p:nvSpPr>
          <p:cNvPr id="757" name="Google Shape;757;p73"/>
          <p:cNvSpPr txBox="1"/>
          <p:nvPr/>
        </p:nvSpPr>
        <p:spPr>
          <a:xfrm>
            <a:off x="724075" y="1153800"/>
            <a:ext cx="2962800" cy="5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latin typeface="Nunito"/>
                <a:ea typeface="Nunito"/>
                <a:cs typeface="Nunito"/>
                <a:sym typeface="Nunito"/>
              </a:rPr>
              <a:t>Errors faced while</a:t>
            </a:r>
            <a:r>
              <a:rPr i="1" lang="en">
                <a:solidFill>
                  <a:schemeClr val="dk1"/>
                </a:solidFill>
                <a:latin typeface="Nunito"/>
                <a:ea typeface="Nunito"/>
                <a:cs typeface="Nunito"/>
                <a:sym typeface="Nunito"/>
              </a:rPr>
              <a:t> receiving mode</a:t>
            </a:r>
            <a:endParaRPr i="1">
              <a:solidFill>
                <a:schemeClr val="dk1"/>
              </a:solidFill>
              <a:latin typeface="Nunito"/>
              <a:ea typeface="Nunito"/>
              <a:cs typeface="Nunito"/>
              <a:sym typeface="Nunito"/>
            </a:endParaRPr>
          </a:p>
        </p:txBody>
      </p:sp>
      <p:sp>
        <p:nvSpPr>
          <p:cNvPr id="758" name="Google Shape;758;p73"/>
          <p:cNvSpPr txBox="1"/>
          <p:nvPr/>
        </p:nvSpPr>
        <p:spPr>
          <a:xfrm>
            <a:off x="5862150" y="4977200"/>
            <a:ext cx="2962800" cy="5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latin typeface="Nunito"/>
                <a:ea typeface="Nunito"/>
                <a:cs typeface="Nunito"/>
                <a:sym typeface="Nunito"/>
              </a:rPr>
              <a:t>File Storage </a:t>
            </a:r>
            <a:r>
              <a:rPr i="1" lang="en">
                <a:solidFill>
                  <a:schemeClr val="dk1"/>
                </a:solidFill>
                <a:latin typeface="Nunito"/>
                <a:ea typeface="Nunito"/>
                <a:cs typeface="Nunito"/>
                <a:sym typeface="Nunito"/>
              </a:rPr>
              <a:t>Habit</a:t>
            </a:r>
            <a:endParaRPr i="1">
              <a:solidFill>
                <a:schemeClr val="dk1"/>
              </a:solidFill>
              <a:latin typeface="Nunito"/>
              <a:ea typeface="Nunito"/>
              <a:cs typeface="Nunito"/>
              <a:sym typeface="Nunito"/>
            </a:endParaRPr>
          </a:p>
          <a:p>
            <a:pPr indent="0" lvl="0" marL="0" rtl="0" algn="l">
              <a:spcBef>
                <a:spcPts val="0"/>
              </a:spcBef>
              <a:spcAft>
                <a:spcPts val="0"/>
              </a:spcAft>
              <a:buNone/>
            </a:pPr>
            <a:r>
              <a:t/>
            </a:r>
            <a:endParaRPr i="1">
              <a:solidFill>
                <a:schemeClr val="dk1"/>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pic>
        <p:nvPicPr>
          <p:cNvPr descr="Forms response chart. Question title: What types of file do you receive MOST often?&#10;&#10;Select up to 3 options.. Number of responses: 17 responses." id="763" name="Google Shape;763;p74" title="What types of file do you receive MOST often?&#10;&#10;Select up to 3 options."/>
          <p:cNvPicPr preferRelativeResize="0"/>
          <p:nvPr/>
        </p:nvPicPr>
        <p:blipFill>
          <a:blip r:embed="rId3">
            <a:alphaModFix/>
          </a:blip>
          <a:stretch>
            <a:fillRect/>
          </a:stretch>
        </p:blipFill>
        <p:spPr>
          <a:xfrm>
            <a:off x="4206800" y="1"/>
            <a:ext cx="4937201" cy="2343244"/>
          </a:xfrm>
          <a:prstGeom prst="rect">
            <a:avLst/>
          </a:prstGeom>
          <a:noFill/>
          <a:ln>
            <a:noFill/>
          </a:ln>
        </p:spPr>
      </p:pic>
      <p:pic>
        <p:nvPicPr>
          <p:cNvPr descr="Forms response chart. Question title: How important is encryption of the files you receive?&#10;. Number of responses: 17 responses." id="764" name="Google Shape;764;p74" title="How important is encryption of the files you receive?&#10;"/>
          <p:cNvPicPr preferRelativeResize="0"/>
          <p:nvPr/>
        </p:nvPicPr>
        <p:blipFill>
          <a:blip r:embed="rId4">
            <a:alphaModFix/>
          </a:blip>
          <a:stretch>
            <a:fillRect/>
          </a:stretch>
        </p:blipFill>
        <p:spPr>
          <a:xfrm>
            <a:off x="0" y="3518401"/>
            <a:ext cx="5277348" cy="2504701"/>
          </a:xfrm>
          <a:prstGeom prst="rect">
            <a:avLst/>
          </a:prstGeom>
          <a:noFill/>
          <a:ln>
            <a:noFill/>
          </a:ln>
        </p:spPr>
      </p:pic>
      <p:sp>
        <p:nvSpPr>
          <p:cNvPr id="765" name="Google Shape;765;p74"/>
          <p:cNvSpPr txBox="1"/>
          <p:nvPr/>
        </p:nvSpPr>
        <p:spPr>
          <a:xfrm>
            <a:off x="6121525" y="4732983"/>
            <a:ext cx="1823100" cy="831300"/>
          </a:xfrm>
          <a:prstGeom prst="rect">
            <a:avLst/>
          </a:prstGeom>
          <a:noFill/>
          <a:ln cap="flat" cmpd="sng" w="19050">
            <a:solidFill>
              <a:srgbClr val="FF00FF"/>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Nunito"/>
                <a:ea typeface="Nunito"/>
                <a:cs typeface="Nunito"/>
                <a:sym typeface="Nunito"/>
              </a:rPr>
              <a:t>1 - Not important</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0" lvl="0" marL="0" rtl="0" algn="l">
              <a:spcBef>
                <a:spcPts val="0"/>
              </a:spcBef>
              <a:spcAft>
                <a:spcPts val="0"/>
              </a:spcAft>
              <a:buNone/>
            </a:pPr>
            <a:r>
              <a:rPr lang="en">
                <a:solidFill>
                  <a:schemeClr val="dk1"/>
                </a:solidFill>
                <a:latin typeface="Nunito"/>
                <a:ea typeface="Nunito"/>
                <a:cs typeface="Nunito"/>
                <a:sym typeface="Nunito"/>
              </a:rPr>
              <a:t>5 - Very important</a:t>
            </a:r>
            <a:endParaRPr>
              <a:solidFill>
                <a:schemeClr val="dk1"/>
              </a:solidFill>
              <a:latin typeface="Nunito"/>
              <a:ea typeface="Nunito"/>
              <a:cs typeface="Nunito"/>
              <a:sym typeface="Nunito"/>
            </a:endParaRPr>
          </a:p>
        </p:txBody>
      </p:sp>
      <p:sp>
        <p:nvSpPr>
          <p:cNvPr id="766" name="Google Shape;766;p74"/>
          <p:cNvSpPr txBox="1"/>
          <p:nvPr/>
        </p:nvSpPr>
        <p:spPr>
          <a:xfrm>
            <a:off x="724075" y="1153800"/>
            <a:ext cx="2962800" cy="5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latin typeface="Nunito"/>
                <a:ea typeface="Nunito"/>
                <a:cs typeface="Nunito"/>
                <a:sym typeface="Nunito"/>
              </a:rPr>
              <a:t>Type of file recieved</a:t>
            </a:r>
            <a:endParaRPr i="1">
              <a:solidFill>
                <a:schemeClr val="dk1"/>
              </a:solidFill>
              <a:latin typeface="Nunito"/>
              <a:ea typeface="Nunito"/>
              <a:cs typeface="Nunito"/>
              <a:sym typeface="Nunito"/>
            </a:endParaRPr>
          </a:p>
        </p:txBody>
      </p:sp>
      <p:sp>
        <p:nvSpPr>
          <p:cNvPr id="767" name="Google Shape;767;p74"/>
          <p:cNvSpPr txBox="1"/>
          <p:nvPr/>
        </p:nvSpPr>
        <p:spPr>
          <a:xfrm>
            <a:off x="5834275" y="3919467"/>
            <a:ext cx="2962800" cy="5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latin typeface="Nunito"/>
                <a:ea typeface="Nunito"/>
                <a:cs typeface="Nunito"/>
                <a:sym typeface="Nunito"/>
              </a:rPr>
              <a:t>Encryption </a:t>
            </a:r>
            <a:r>
              <a:rPr i="1" lang="en">
                <a:solidFill>
                  <a:schemeClr val="dk1"/>
                </a:solidFill>
                <a:latin typeface="Nunito"/>
                <a:ea typeface="Nunito"/>
                <a:cs typeface="Nunito"/>
                <a:sym typeface="Nunito"/>
              </a:rPr>
              <a:t>of file recieved</a:t>
            </a:r>
            <a:endParaRPr i="1">
              <a:solidFill>
                <a:schemeClr val="dk1"/>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75"/>
          <p:cNvSpPr txBox="1"/>
          <p:nvPr>
            <p:ph idx="4294967295" type="title"/>
          </p:nvPr>
        </p:nvSpPr>
        <p:spPr>
          <a:xfrm>
            <a:off x="2549400" y="2440800"/>
            <a:ext cx="4045200" cy="197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100"/>
              <a:t>Thank You!</a:t>
            </a:r>
            <a:endParaRPr sz="5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descr="Forms response chart. Question title: What brand is your primary tablet? . Number of responses: 17 responses." id="197" name="Google Shape;197;p29" title="What brand is your primary tablet? "/>
          <p:cNvPicPr preferRelativeResize="0"/>
          <p:nvPr/>
        </p:nvPicPr>
        <p:blipFill rotWithShape="1">
          <a:blip r:embed="rId3">
            <a:alphaModFix/>
          </a:blip>
          <a:srcRect b="6827" l="0" r="24379" t="7077"/>
          <a:stretch/>
        </p:blipFill>
        <p:spPr>
          <a:xfrm>
            <a:off x="0" y="0"/>
            <a:ext cx="5148723" cy="3233399"/>
          </a:xfrm>
          <a:prstGeom prst="rect">
            <a:avLst/>
          </a:prstGeom>
          <a:noFill/>
          <a:ln>
            <a:noFill/>
          </a:ln>
        </p:spPr>
      </p:pic>
      <p:pic>
        <p:nvPicPr>
          <p:cNvPr descr="Forms response chart. Question title: Which of the following applications have you used in the recent past? (Please select all that apply). Number of responses: 17 responses." id="198" name="Google Shape;198;p29" title="Which of the following applications have you used in the recent past? (Please select all that apply)"/>
          <p:cNvPicPr preferRelativeResize="0"/>
          <p:nvPr/>
        </p:nvPicPr>
        <p:blipFill rotWithShape="1">
          <a:blip r:embed="rId4">
            <a:alphaModFix/>
          </a:blip>
          <a:srcRect b="7959" l="1172" r="2691" t="4482"/>
          <a:stretch/>
        </p:blipFill>
        <p:spPr>
          <a:xfrm>
            <a:off x="3742771" y="3233400"/>
            <a:ext cx="5359432" cy="36246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descr="Forms response chart. Question title: Which of these apps do you use frequently for everyday file sharing?(Please select all that apply). Number of responses: 17 responses." id="203" name="Google Shape;203;p30" title="Which of these apps do you use frequently for everyday file sharing?(Please select all that apply)"/>
          <p:cNvPicPr preferRelativeResize="0"/>
          <p:nvPr/>
        </p:nvPicPr>
        <p:blipFill rotWithShape="1">
          <a:blip r:embed="rId3">
            <a:alphaModFix/>
          </a:blip>
          <a:srcRect b="10026" l="2319" r="2614" t="3385"/>
          <a:stretch/>
        </p:blipFill>
        <p:spPr>
          <a:xfrm>
            <a:off x="0" y="0"/>
            <a:ext cx="5043825" cy="3499332"/>
          </a:xfrm>
          <a:prstGeom prst="rect">
            <a:avLst/>
          </a:prstGeom>
          <a:noFill/>
          <a:ln>
            <a:noFill/>
          </a:ln>
        </p:spPr>
      </p:pic>
      <p:pic>
        <p:nvPicPr>
          <p:cNvPr descr="Forms response chart. Question title: How do you most frequently share files between your OWN devices?&#10;. Number of responses: 17 responses." id="204" name="Google Shape;204;p30" title="How do you most frequently share files between your OWN devices?&#10;"/>
          <p:cNvPicPr preferRelativeResize="0"/>
          <p:nvPr/>
        </p:nvPicPr>
        <p:blipFill rotWithShape="1">
          <a:blip r:embed="rId4">
            <a:alphaModFix/>
          </a:blip>
          <a:srcRect b="6916" l="2542" r="4330" t="6839"/>
          <a:stretch/>
        </p:blipFill>
        <p:spPr>
          <a:xfrm>
            <a:off x="2908700" y="3499333"/>
            <a:ext cx="6235300" cy="335866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descr="Forms response chart. Question title: &#10;&#10;&#10;How important is it that you buy a device from a brand that you already own?. Number of responses: 17 responses." id="209" name="Google Shape;209;p31" title="&#10;&#10;&#10;How important is it that you buy a device from a brand that you already own?"/>
          <p:cNvPicPr preferRelativeResize="0"/>
          <p:nvPr/>
        </p:nvPicPr>
        <p:blipFill rotWithShape="1">
          <a:blip r:embed="rId3">
            <a:alphaModFix/>
          </a:blip>
          <a:srcRect b="10514" l="0" r="0" t="0"/>
          <a:stretch/>
        </p:blipFill>
        <p:spPr>
          <a:xfrm>
            <a:off x="0" y="0"/>
            <a:ext cx="6353475" cy="3465899"/>
          </a:xfrm>
          <a:prstGeom prst="rect">
            <a:avLst/>
          </a:prstGeom>
          <a:noFill/>
          <a:ln>
            <a:noFill/>
          </a:ln>
        </p:spPr>
      </p:pic>
      <p:pic>
        <p:nvPicPr>
          <p:cNvPr descr="Forms response chart. Question title: Select the devices that you MOST frequently use to exchange each type of digital file.&#10;&#10;Select all that apply.&#10;. Number of responses: ." id="210" name="Google Shape;210;p31" title="Select the devices that you MOST frequently use to exchange each type of digital file.&#10;&#10;Select all that apply.&#10;"/>
          <p:cNvPicPr preferRelativeResize="0"/>
          <p:nvPr/>
        </p:nvPicPr>
        <p:blipFill rotWithShape="1">
          <a:blip r:embed="rId4">
            <a:alphaModFix/>
          </a:blip>
          <a:srcRect b="7697" l="0" r="0" t="0"/>
          <a:stretch/>
        </p:blipFill>
        <p:spPr>
          <a:xfrm>
            <a:off x="1983350" y="3566200"/>
            <a:ext cx="7160648" cy="3291802"/>
          </a:xfrm>
          <a:prstGeom prst="rect">
            <a:avLst/>
          </a:prstGeom>
          <a:noFill/>
          <a:ln>
            <a:noFill/>
          </a:ln>
        </p:spPr>
      </p:pic>
      <p:sp>
        <p:nvSpPr>
          <p:cNvPr id="211" name="Google Shape;211;p31"/>
          <p:cNvSpPr txBox="1"/>
          <p:nvPr/>
        </p:nvSpPr>
        <p:spPr>
          <a:xfrm>
            <a:off x="6854500" y="1178750"/>
            <a:ext cx="1823100" cy="831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Nunito"/>
                <a:ea typeface="Nunito"/>
                <a:cs typeface="Nunito"/>
                <a:sym typeface="Nunito"/>
              </a:rPr>
              <a:t>1 - Not important</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0" lvl="0" marL="0" rtl="0" algn="l">
              <a:spcBef>
                <a:spcPts val="0"/>
              </a:spcBef>
              <a:spcAft>
                <a:spcPts val="0"/>
              </a:spcAft>
              <a:buNone/>
            </a:pPr>
            <a:r>
              <a:rPr lang="en">
                <a:solidFill>
                  <a:schemeClr val="dk1"/>
                </a:solidFill>
                <a:latin typeface="Nunito"/>
                <a:ea typeface="Nunito"/>
                <a:cs typeface="Nunito"/>
                <a:sym typeface="Nunito"/>
              </a:rPr>
              <a:t>5 - Very important</a:t>
            </a:r>
            <a:endParaRPr>
              <a:solidFill>
                <a:schemeClr val="dk1"/>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2"/>
          <p:cNvSpPr txBox="1"/>
          <p:nvPr>
            <p:ph idx="4294967295" type="title"/>
          </p:nvPr>
        </p:nvSpPr>
        <p:spPr>
          <a:xfrm>
            <a:off x="-68950" y="0"/>
            <a:ext cx="8520600" cy="112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Sender’s Demographics</a:t>
            </a:r>
            <a:endParaRPr/>
          </a:p>
        </p:txBody>
      </p:sp>
      <p:sp>
        <p:nvSpPr>
          <p:cNvPr id="217" name="Google Shape;217;p32"/>
          <p:cNvSpPr/>
          <p:nvPr/>
        </p:nvSpPr>
        <p:spPr>
          <a:xfrm>
            <a:off x="3900425" y="1122400"/>
            <a:ext cx="876000" cy="1122300"/>
          </a:xfrm>
          <a:prstGeom prst="ellipse">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900">
                <a:latin typeface="Nunito"/>
                <a:ea typeface="Nunito"/>
                <a:cs typeface="Nunito"/>
                <a:sym typeface="Nunito"/>
              </a:rPr>
              <a:t>8</a:t>
            </a:r>
            <a:endParaRPr sz="2900">
              <a:latin typeface="Nunito"/>
              <a:ea typeface="Nunito"/>
              <a:cs typeface="Nunito"/>
              <a:sym typeface="Nunito"/>
            </a:endParaRPr>
          </a:p>
        </p:txBody>
      </p:sp>
      <p:sp>
        <p:nvSpPr>
          <p:cNvPr id="218" name="Google Shape;218;p32"/>
          <p:cNvSpPr/>
          <p:nvPr/>
        </p:nvSpPr>
        <p:spPr>
          <a:xfrm>
            <a:off x="2360825" y="3082367"/>
            <a:ext cx="943800" cy="12012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latin typeface="Nunito"/>
              <a:ea typeface="Nunito"/>
              <a:cs typeface="Nunito"/>
              <a:sym typeface="Nunito"/>
            </a:endParaRPr>
          </a:p>
        </p:txBody>
      </p:sp>
      <p:sp>
        <p:nvSpPr>
          <p:cNvPr id="219" name="Google Shape;219;p32"/>
          <p:cNvSpPr/>
          <p:nvPr/>
        </p:nvSpPr>
        <p:spPr>
          <a:xfrm>
            <a:off x="5436750" y="2997933"/>
            <a:ext cx="943800" cy="12012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800">
              <a:latin typeface="Nunito"/>
              <a:ea typeface="Nunito"/>
              <a:cs typeface="Nunito"/>
              <a:sym typeface="Nunito"/>
            </a:endParaRPr>
          </a:p>
        </p:txBody>
      </p:sp>
      <p:pic>
        <p:nvPicPr>
          <p:cNvPr id="220" name="Google Shape;220;p32"/>
          <p:cNvPicPr preferRelativeResize="0"/>
          <p:nvPr/>
        </p:nvPicPr>
        <p:blipFill>
          <a:blip r:embed="rId3">
            <a:alphaModFix/>
          </a:blip>
          <a:stretch>
            <a:fillRect/>
          </a:stretch>
        </p:blipFill>
        <p:spPr>
          <a:xfrm>
            <a:off x="3611970" y="2622233"/>
            <a:ext cx="578575" cy="1591100"/>
          </a:xfrm>
          <a:prstGeom prst="rect">
            <a:avLst/>
          </a:prstGeom>
          <a:noFill/>
          <a:ln>
            <a:noFill/>
          </a:ln>
        </p:spPr>
      </p:pic>
      <p:sp>
        <p:nvSpPr>
          <p:cNvPr id="221" name="Google Shape;221;p32"/>
          <p:cNvSpPr txBox="1"/>
          <p:nvPr/>
        </p:nvSpPr>
        <p:spPr>
          <a:xfrm>
            <a:off x="5689050" y="1373267"/>
            <a:ext cx="1154400" cy="369300"/>
          </a:xfrm>
          <a:prstGeom prst="rect">
            <a:avLst/>
          </a:prstGeom>
          <a:noFill/>
          <a:ln cap="flat" cmpd="sng" w="19050">
            <a:solidFill>
              <a:schemeClr val="accent2"/>
            </a:solidFill>
            <a:prstDash val="dot"/>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solidFill>
                  <a:schemeClr val="dk1"/>
                </a:solidFill>
                <a:latin typeface="Nunito"/>
                <a:ea typeface="Nunito"/>
                <a:cs typeface="Nunito"/>
                <a:sym typeface="Nunito"/>
              </a:rPr>
              <a:t>INTERVIEWS</a:t>
            </a:r>
            <a:endParaRPr sz="1200">
              <a:solidFill>
                <a:schemeClr val="dk1"/>
              </a:solidFill>
              <a:latin typeface="Nunito"/>
              <a:ea typeface="Nunito"/>
              <a:cs typeface="Nunito"/>
              <a:sym typeface="Nunito"/>
            </a:endParaRPr>
          </a:p>
        </p:txBody>
      </p:sp>
      <p:cxnSp>
        <p:nvCxnSpPr>
          <p:cNvPr id="222" name="Google Shape;222;p32"/>
          <p:cNvCxnSpPr>
            <a:stCxn id="217" idx="6"/>
          </p:cNvCxnSpPr>
          <p:nvPr/>
        </p:nvCxnSpPr>
        <p:spPr>
          <a:xfrm flipH="1" rot="10800000">
            <a:off x="4776425" y="1673950"/>
            <a:ext cx="943800" cy="9600"/>
          </a:xfrm>
          <a:prstGeom prst="straightConnector1">
            <a:avLst/>
          </a:prstGeom>
          <a:noFill/>
          <a:ln cap="flat" cmpd="sng" w="9525">
            <a:solidFill>
              <a:schemeClr val="accent2"/>
            </a:solidFill>
            <a:prstDash val="solid"/>
            <a:round/>
            <a:headEnd len="med" w="med" type="none"/>
            <a:tailEnd len="med" w="med" type="triangle"/>
          </a:ln>
        </p:spPr>
      </p:cxnSp>
      <p:pic>
        <p:nvPicPr>
          <p:cNvPr id="223" name="Google Shape;223;p32"/>
          <p:cNvPicPr preferRelativeResize="0"/>
          <p:nvPr/>
        </p:nvPicPr>
        <p:blipFill>
          <a:blip r:embed="rId4">
            <a:alphaModFix/>
          </a:blip>
          <a:stretch>
            <a:fillRect/>
          </a:stretch>
        </p:blipFill>
        <p:spPr>
          <a:xfrm>
            <a:off x="4497900" y="2622233"/>
            <a:ext cx="720900" cy="2121468"/>
          </a:xfrm>
          <a:prstGeom prst="rect">
            <a:avLst/>
          </a:prstGeom>
          <a:noFill/>
          <a:ln>
            <a:noFill/>
          </a:ln>
        </p:spPr>
      </p:pic>
      <p:sp>
        <p:nvSpPr>
          <p:cNvPr id="224" name="Google Shape;224;p32"/>
          <p:cNvSpPr txBox="1"/>
          <p:nvPr/>
        </p:nvSpPr>
        <p:spPr>
          <a:xfrm>
            <a:off x="5648925" y="3321533"/>
            <a:ext cx="985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500">
                <a:solidFill>
                  <a:srgbClr val="040C28"/>
                </a:solidFill>
                <a:latin typeface="Nunito"/>
                <a:ea typeface="Nunito"/>
                <a:cs typeface="Nunito"/>
                <a:sym typeface="Nunito"/>
              </a:rPr>
              <a:t>25</a:t>
            </a:r>
            <a:r>
              <a:rPr b="1" lang="en" sz="1500">
                <a:solidFill>
                  <a:srgbClr val="040C28"/>
                </a:solidFill>
                <a:latin typeface="Nunito"/>
                <a:ea typeface="Nunito"/>
                <a:cs typeface="Nunito"/>
                <a:sym typeface="Nunito"/>
              </a:rPr>
              <a:t> %</a:t>
            </a:r>
            <a:endParaRPr b="1">
              <a:latin typeface="Nunito"/>
              <a:ea typeface="Nunito"/>
              <a:cs typeface="Nunito"/>
              <a:sym typeface="Nunito"/>
            </a:endParaRPr>
          </a:p>
        </p:txBody>
      </p:sp>
      <p:sp>
        <p:nvSpPr>
          <p:cNvPr id="225" name="Google Shape;225;p32"/>
          <p:cNvSpPr txBox="1"/>
          <p:nvPr/>
        </p:nvSpPr>
        <p:spPr>
          <a:xfrm>
            <a:off x="2462275" y="3405967"/>
            <a:ext cx="985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040C28"/>
                </a:solidFill>
                <a:latin typeface="Nunito"/>
                <a:ea typeface="Nunito"/>
                <a:cs typeface="Nunito"/>
                <a:sym typeface="Nunito"/>
              </a:rPr>
              <a:t>75</a:t>
            </a:r>
            <a:r>
              <a:rPr b="1" lang="en" sz="1500">
                <a:solidFill>
                  <a:srgbClr val="040C28"/>
                </a:solidFill>
                <a:latin typeface="Nunito"/>
                <a:ea typeface="Nunito"/>
                <a:cs typeface="Nunito"/>
                <a:sym typeface="Nunito"/>
              </a:rPr>
              <a:t> %</a:t>
            </a:r>
            <a:endParaRPr b="1">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ocial Media Report with Cycle Diagrams by Slidesgo">
  <a:themeElements>
    <a:clrScheme name="Simple Light">
      <a:dk1>
        <a:srgbClr val="000000"/>
      </a:dk1>
      <a:lt1>
        <a:srgbClr val="FCFCFC"/>
      </a:lt1>
      <a:dk2>
        <a:srgbClr val="60AEFA"/>
      </a:dk2>
      <a:lt2>
        <a:srgbClr val="B180F9"/>
      </a:lt2>
      <a:accent1>
        <a:srgbClr val="FC6FC0"/>
      </a:accent1>
      <a:accent2>
        <a:srgbClr val="FFA333"/>
      </a:accent2>
      <a:accent3>
        <a:srgbClr val="EFEFE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